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345" r:id="rId3"/>
    <p:sldId id="349" r:id="rId4"/>
    <p:sldId id="359" r:id="rId5"/>
    <p:sldId id="374" r:id="rId6"/>
    <p:sldId id="382" r:id="rId7"/>
    <p:sldId id="384" r:id="rId8"/>
    <p:sldId id="383" r:id="rId9"/>
    <p:sldId id="373" r:id="rId10"/>
    <p:sldId id="368" r:id="rId11"/>
    <p:sldId id="392" r:id="rId12"/>
    <p:sldId id="365" r:id="rId13"/>
    <p:sldId id="366" r:id="rId14"/>
    <p:sldId id="367" r:id="rId15"/>
    <p:sldId id="369" r:id="rId16"/>
    <p:sldId id="370" r:id="rId17"/>
    <p:sldId id="371" r:id="rId18"/>
    <p:sldId id="372" r:id="rId19"/>
    <p:sldId id="375" r:id="rId20"/>
    <p:sldId id="376" r:id="rId21"/>
    <p:sldId id="377" r:id="rId22"/>
    <p:sldId id="361" r:id="rId23"/>
    <p:sldId id="352" r:id="rId24"/>
    <p:sldId id="381" r:id="rId25"/>
    <p:sldId id="360" r:id="rId26"/>
    <p:sldId id="362" r:id="rId27"/>
    <p:sldId id="363" r:id="rId28"/>
    <p:sldId id="386" r:id="rId29"/>
    <p:sldId id="387" r:id="rId30"/>
    <p:sldId id="388" r:id="rId31"/>
    <p:sldId id="364" r:id="rId32"/>
    <p:sldId id="393" r:id="rId33"/>
    <p:sldId id="269" r:id="rId34"/>
    <p:sldId id="391" r:id="rId35"/>
    <p:sldId id="385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E6E6E6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1BA0A-9DA7-4CB6-973C-68109AECE45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0A14-87A0-427B-B2F8-ADB7E617D0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not matter</a:t>
            </a:r>
            <a:r>
              <a:rPr lang="en-US" baseline="0" dirty="0"/>
              <a:t> if it’s a tree, if it’s a graph, or if it’s something else entirely. You can describe a solution, you can slightly modify the solutions, you can define a function that describes the goodness of a solution…and you can explore the space of all possible solutions using an evolutionary algorithm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576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963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404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ML,</a:t>
            </a:r>
            <a:r>
              <a:rPr lang="en-US" baseline="0" dirty="0"/>
              <a:t> you have several choices to make. How do I normalize the variables? Which variables do I choose?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74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 first distinctions in GP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in the middle of a</a:t>
            </a:r>
            <a:r>
              <a:rPr lang="fr-FR" baseline="0" dirty="0"/>
              <a:t> </a:t>
            </a:r>
            <a:r>
              <a:rPr lang="fr-FR" baseline="0" dirty="0" err="1"/>
              <a:t>tree</a:t>
            </a:r>
            <a:r>
              <a:rPr lang="fr-FR" baseline="0" dirty="0"/>
              <a:t>, and </a:t>
            </a:r>
            <a:r>
              <a:rPr lang="fr-FR" baseline="0" dirty="0" err="1"/>
              <a:t>nodes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</a:t>
            </a:r>
            <a:r>
              <a:rPr lang="fr-FR" baseline="0" dirty="0" err="1"/>
              <a:t>only</a:t>
            </a:r>
            <a:r>
              <a:rPr lang="fr-FR" baseline="0" dirty="0"/>
              <a:t> </a:t>
            </a:r>
            <a:r>
              <a:rPr lang="fr-FR" baseline="0" dirty="0" err="1"/>
              <a:t>appear</a:t>
            </a:r>
            <a:r>
              <a:rPr lang="fr-FR" baseline="0" dirty="0"/>
              <a:t> on </a:t>
            </a:r>
            <a:r>
              <a:rPr lang="fr-FR" baseline="0" dirty="0" err="1"/>
              <a:t>leaves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21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used the sum</a:t>
            </a:r>
            <a:r>
              <a:rPr lang="en-US" baseline="0" dirty="0"/>
              <a:t> of the absolute errors, but it could be the mean squared error or other metrics.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26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could say;</a:t>
            </a:r>
            <a:r>
              <a:rPr lang="en-US" baseline="0" dirty="0"/>
              <a:t> ok, but then two trees with different genotype and the same phenotype will have the same fitness! Which is true for symbolic regression, but not for all GP applications.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That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baseline="0" dirty="0"/>
              <a:t> I </a:t>
            </a:r>
            <a:r>
              <a:rPr lang="fr-FR" baseline="0" dirty="0" err="1"/>
              <a:t>will</a:t>
            </a:r>
            <a:r>
              <a:rPr lang="fr-FR" baseline="0" dirty="0"/>
              <a:t> use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greek</a:t>
            </a:r>
            <a:r>
              <a:rPr lang="fr-FR" baseline="0" dirty="0"/>
              <a:t> </a:t>
            </a:r>
            <a:r>
              <a:rPr lang="fr-FR" baseline="0" dirty="0" err="1"/>
              <a:t>letters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46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08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 am using Greek letters (that</a:t>
            </a:r>
            <a:r>
              <a:rPr lang="en-US" baseline="0" dirty="0"/>
              <a:t> I cannot pronounce properly) to represent the fact that a node could contain anything</a:t>
            </a:r>
            <a:r>
              <a:rPr lang="fr-FR" baseline="0" dirty="0"/>
              <a:t>. It </a:t>
            </a:r>
            <a:r>
              <a:rPr lang="fr-FR" baseline="0" dirty="0" err="1"/>
              <a:t>could</a:t>
            </a:r>
            <a:r>
              <a:rPr lang="fr-FR" baseline="0" dirty="0"/>
              <a:t> </a:t>
            </a:r>
            <a:r>
              <a:rPr lang="fr-FR" baseline="0" dirty="0" err="1"/>
              <a:t>be</a:t>
            </a:r>
            <a:r>
              <a:rPr lang="fr-FR" baseline="0" dirty="0"/>
              <a:t> instructions for a program, </a:t>
            </a:r>
            <a:r>
              <a:rPr lang="fr-FR" baseline="0" dirty="0" err="1"/>
              <a:t>mathematical</a:t>
            </a:r>
            <a:r>
              <a:rPr lang="fr-FR" baseline="0" dirty="0"/>
              <a:t> </a:t>
            </a:r>
            <a:r>
              <a:rPr lang="fr-FR" baseline="0" dirty="0" err="1"/>
              <a:t>operators</a:t>
            </a:r>
            <a:r>
              <a:rPr lang="fr-FR" baseline="0" dirty="0"/>
              <a:t>, the description of a neural network, </a:t>
            </a:r>
            <a:r>
              <a:rPr lang="fr-FR" baseline="0" dirty="0" err="1"/>
              <a:t>whatever</a:t>
            </a:r>
            <a:r>
              <a:rPr lang="fr-FR" baseline="0" dirty="0"/>
              <a:t>. It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interesting</a:t>
            </a:r>
            <a:r>
              <a:rPr lang="fr-FR" baseline="0" dirty="0"/>
              <a:t> to notice </a:t>
            </a:r>
            <a:r>
              <a:rPr lang="fr-FR" baseline="0" dirty="0" err="1"/>
              <a:t>that</a:t>
            </a:r>
            <a:r>
              <a:rPr lang="fr-FR" baseline="0" dirty="0"/>
              <a:t> in </a:t>
            </a:r>
            <a:r>
              <a:rPr lang="fr-FR" baseline="0" dirty="0" err="1"/>
              <a:t>genetic</a:t>
            </a:r>
            <a:r>
              <a:rPr lang="fr-FR" baseline="0" dirty="0"/>
              <a:t> </a:t>
            </a:r>
            <a:r>
              <a:rPr lang="fr-FR" baseline="0" dirty="0" err="1"/>
              <a:t>programming</a:t>
            </a:r>
            <a:r>
              <a:rPr lang="fr-FR" baseline="0" dirty="0"/>
              <a:t>, </a:t>
            </a:r>
            <a:r>
              <a:rPr lang="fr-FR" baseline="0" dirty="0" err="1"/>
              <a:t>we</a:t>
            </a:r>
            <a:r>
              <a:rPr lang="fr-FR" baseline="0" dirty="0"/>
              <a:t> </a:t>
            </a:r>
            <a:r>
              <a:rPr lang="fr-FR" baseline="0" dirty="0" err="1"/>
              <a:t>start</a:t>
            </a:r>
            <a:r>
              <a:rPr lang="fr-FR" baseline="0" dirty="0"/>
              <a:t> to have a </a:t>
            </a:r>
            <a:r>
              <a:rPr lang="fr-FR" baseline="0" dirty="0" err="1"/>
              <a:t>true</a:t>
            </a:r>
            <a:r>
              <a:rPr lang="fr-FR" baseline="0" dirty="0"/>
              <a:t> </a:t>
            </a:r>
            <a:r>
              <a:rPr lang="fr-FR" baseline="0" dirty="0" err="1"/>
              <a:t>difference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genotype</a:t>
            </a:r>
            <a:r>
              <a:rPr lang="fr-FR" baseline="0" dirty="0"/>
              <a:t> and </a:t>
            </a:r>
            <a:r>
              <a:rPr lang="fr-FR" baseline="0" dirty="0" err="1"/>
              <a:t>phenotype</a:t>
            </a:r>
            <a:r>
              <a:rPr lang="fr-FR" baseline="0" dirty="0"/>
              <a:t>. There </a:t>
            </a:r>
            <a:r>
              <a:rPr lang="fr-FR" baseline="0" dirty="0" err="1"/>
              <a:t>is</a:t>
            </a:r>
            <a:r>
              <a:rPr lang="fr-FR" baseline="0" dirty="0"/>
              <a:t> an </a:t>
            </a:r>
            <a:r>
              <a:rPr lang="fr-FR" baseline="0" dirty="0" err="1"/>
              <a:t>intermediate</a:t>
            </a:r>
            <a:r>
              <a:rPr lang="fr-FR" baseline="0" dirty="0"/>
              <a:t> </a:t>
            </a:r>
            <a:r>
              <a:rPr lang="fr-FR" baseline="0" dirty="0" err="1"/>
              <a:t>representation</a:t>
            </a:r>
            <a:r>
              <a:rPr lang="fr-FR" baseline="0" dirty="0"/>
              <a:t> </a:t>
            </a:r>
            <a:r>
              <a:rPr lang="fr-FR" baseline="0" dirty="0" err="1"/>
              <a:t>before</a:t>
            </a:r>
            <a:r>
              <a:rPr lang="fr-FR" baseline="0" dirty="0"/>
              <a:t> fitness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53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Here</a:t>
            </a:r>
            <a:r>
              <a:rPr lang="fr-FR" dirty="0"/>
              <a:t> stop and </a:t>
            </a:r>
            <a:r>
              <a:rPr lang="fr-FR" dirty="0" err="1"/>
              <a:t>ask</a:t>
            </a:r>
            <a:r>
              <a:rPr lang="fr-FR" dirty="0"/>
              <a:t> if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think</a:t>
            </a:r>
            <a:r>
              <a:rPr lang="fr-FR" dirty="0"/>
              <a:t> about mutations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structure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28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81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fr-F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9E71-A9F7-614A-9800-A4792E755EFD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E414-D2C7-E941-9578-A97E14207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470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Optimizing complex structures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4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800" dirty="0"/>
              <a:t>Optimizing complex structures</a:t>
            </a:r>
            <a:endParaRPr lang="fr-FR" sz="88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</a:t>
            </a:r>
          </a:p>
          <a:p>
            <a:r>
              <a:rPr lang="fr-FR" i="1" dirty="0"/>
              <a:t>UMR 518 MIA-PS, INRAE, AgroParisTech, Université Paris-Saclay</a:t>
            </a:r>
            <a:br>
              <a:rPr lang="fr-FR" i="1" dirty="0"/>
            </a:br>
            <a:r>
              <a:rPr lang="fr-FR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1600976" y="5540834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3" name="TextBox 63"/>
          <p:cNvSpPr txBox="1"/>
          <p:nvPr/>
        </p:nvSpPr>
        <p:spPr>
          <a:xfrm>
            <a:off x="7608170" y="5540834"/>
            <a:ext cx="295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Fitness</a:t>
            </a:r>
          </a:p>
        </p:txBody>
      </p:sp>
      <p:sp>
        <p:nvSpPr>
          <p:cNvPr id="54" name="Oval 3"/>
          <p:cNvSpPr/>
          <p:nvPr/>
        </p:nvSpPr>
        <p:spPr>
          <a:xfrm>
            <a:off x="2657391" y="277781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5" name="Oval 4"/>
          <p:cNvSpPr/>
          <p:nvPr/>
        </p:nvSpPr>
        <p:spPr>
          <a:xfrm>
            <a:off x="2009319" y="3497897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56" name="Oval 5"/>
          <p:cNvSpPr/>
          <p:nvPr/>
        </p:nvSpPr>
        <p:spPr>
          <a:xfrm>
            <a:off x="1649279" y="4145969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57" name="Oval 7"/>
          <p:cNvSpPr/>
          <p:nvPr/>
        </p:nvSpPr>
        <p:spPr>
          <a:xfrm>
            <a:off x="2369359" y="4145969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8" name="Oval 11"/>
          <p:cNvSpPr/>
          <p:nvPr/>
        </p:nvSpPr>
        <p:spPr>
          <a:xfrm>
            <a:off x="3233455" y="3497897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59" name="Oval 12"/>
          <p:cNvSpPr/>
          <p:nvPr/>
        </p:nvSpPr>
        <p:spPr>
          <a:xfrm>
            <a:off x="3593495" y="41459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60" name="Straight Arrow Connector 14"/>
          <p:cNvCxnSpPr>
            <a:stCxn id="54" idx="3"/>
            <a:endCxn id="55" idx="0"/>
          </p:cNvCxnSpPr>
          <p:nvPr/>
        </p:nvCxnSpPr>
        <p:spPr>
          <a:xfrm flipH="1">
            <a:off x="2261348" y="3208057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16"/>
          <p:cNvCxnSpPr>
            <a:stCxn id="55" idx="3"/>
            <a:endCxn id="56" idx="0"/>
          </p:cNvCxnSpPr>
          <p:nvPr/>
        </p:nvCxnSpPr>
        <p:spPr>
          <a:xfrm flipH="1">
            <a:off x="1901308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18"/>
          <p:cNvCxnSpPr>
            <a:stCxn id="55" idx="5"/>
            <a:endCxn id="57" idx="0"/>
          </p:cNvCxnSpPr>
          <p:nvPr/>
        </p:nvCxnSpPr>
        <p:spPr>
          <a:xfrm>
            <a:off x="2439559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24"/>
          <p:cNvCxnSpPr>
            <a:stCxn id="54" idx="5"/>
            <a:endCxn id="58" idx="0"/>
          </p:cNvCxnSpPr>
          <p:nvPr/>
        </p:nvCxnSpPr>
        <p:spPr>
          <a:xfrm>
            <a:off x="3087631" y="3208057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8" idx="5"/>
            <a:endCxn id="59" idx="0"/>
          </p:cNvCxnSpPr>
          <p:nvPr/>
        </p:nvCxnSpPr>
        <p:spPr>
          <a:xfrm>
            <a:off x="3663695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84"/>
          <p:cNvSpPr/>
          <p:nvPr/>
        </p:nvSpPr>
        <p:spPr>
          <a:xfrm>
            <a:off x="3305463" y="47940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66" name="Oval 85"/>
          <p:cNvSpPr/>
          <p:nvPr/>
        </p:nvSpPr>
        <p:spPr>
          <a:xfrm>
            <a:off x="3881527" y="47940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7" name="Straight Arrow Connector 87"/>
          <p:cNvCxnSpPr>
            <a:stCxn id="59" idx="3"/>
            <a:endCxn id="65" idx="0"/>
          </p:cNvCxnSpPr>
          <p:nvPr/>
        </p:nvCxnSpPr>
        <p:spPr>
          <a:xfrm flipH="1">
            <a:off x="3557492" y="4576209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9"/>
          <p:cNvCxnSpPr>
            <a:stCxn id="59" idx="5"/>
            <a:endCxn id="66" idx="0"/>
          </p:cNvCxnSpPr>
          <p:nvPr/>
        </p:nvCxnSpPr>
        <p:spPr>
          <a:xfrm>
            <a:off x="4023735" y="4576209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ZoneTexte 68"/>
              <p:cNvSpPr txBox="1"/>
              <p:nvPr/>
            </p:nvSpPr>
            <p:spPr>
              <a:xfrm>
                <a:off x="8412878" y="3838193"/>
                <a:ext cx="116633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78" y="3838193"/>
                <a:ext cx="116633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632960" y="2448560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4763852" y="2843252"/>
            <a:ext cx="2514770" cy="2387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 = </a:t>
            </a:r>
            <a:r>
              <a:rPr lang="el-GR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ε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</a:p>
          <a:p>
            <a:pPr algn="ctr"/>
            <a:r>
              <a:rPr lang="el-GR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η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θ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5888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1C674-6E13-4A97-B42A-66279A71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6ACFA-D674-49A6-A4F7-8B5F622FC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How to explore this complex search space?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1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97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3550545">
            <a:off x="4974490" y="3079340"/>
            <a:ext cx="531843" cy="13795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MUTATION</a:t>
            </a:r>
          </a:p>
        </p:txBody>
      </p:sp>
    </p:spTree>
    <p:extLst>
      <p:ext uri="{BB962C8B-B14F-4D97-AF65-F5344CB8AC3E}">
        <p14:creationId xmlns:p14="http://schemas.microsoft.com/office/powerpoint/2010/main" val="155210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600" b="1" dirty="0"/>
              <a:t>λ</a:t>
            </a:r>
            <a:endParaRPr lang="en-US" sz="3600" b="1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3550545">
            <a:off x="4974490" y="3079340"/>
            <a:ext cx="531843" cy="13795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MUTATION</a:t>
            </a:r>
          </a:p>
        </p:txBody>
      </p:sp>
    </p:spTree>
    <p:extLst>
      <p:ext uri="{BB962C8B-B14F-4D97-AF65-F5344CB8AC3E}">
        <p14:creationId xmlns:p14="http://schemas.microsoft.com/office/powerpoint/2010/main" val="32198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93230" y="3386881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SUBTREE MUTATION</a:t>
            </a:r>
          </a:p>
        </p:txBody>
      </p:sp>
    </p:spTree>
    <p:extLst>
      <p:ext uri="{BB962C8B-B14F-4D97-AF65-F5344CB8AC3E}">
        <p14:creationId xmlns:p14="http://schemas.microsoft.com/office/powerpoint/2010/main" val="2430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20" idx="0"/>
          </p:cNvCxnSpPr>
          <p:nvPr/>
        </p:nvCxnSpPr>
        <p:spPr>
          <a:xfrm>
            <a:off x="4293992" y="3702821"/>
            <a:ext cx="175031" cy="21523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93230" y="3386881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val 7"/>
          <p:cNvSpPr/>
          <p:nvPr/>
        </p:nvSpPr>
        <p:spPr>
          <a:xfrm>
            <a:off x="4216994" y="3918051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π</a:t>
            </a:r>
            <a:endParaRPr lang="en-US" sz="2800" dirty="0"/>
          </a:p>
        </p:txBody>
      </p:sp>
      <p:sp>
        <p:nvSpPr>
          <p:cNvPr id="21" name="Oval 8"/>
          <p:cNvSpPr/>
          <p:nvPr/>
        </p:nvSpPr>
        <p:spPr>
          <a:xfrm>
            <a:off x="3928962" y="4580978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ρ</a:t>
            </a:r>
            <a:endParaRPr lang="en-US" sz="2800" dirty="0"/>
          </a:p>
        </p:txBody>
      </p:sp>
      <p:sp>
        <p:nvSpPr>
          <p:cNvPr id="22" name="Oval 9"/>
          <p:cNvSpPr/>
          <p:nvPr/>
        </p:nvSpPr>
        <p:spPr>
          <a:xfrm>
            <a:off x="4505026" y="4566123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800" dirty="0">
                <a:solidFill>
                  <a:prstClr val="black"/>
                </a:solidFill>
              </a:rPr>
              <a:t>ς</a:t>
            </a:r>
            <a:endParaRPr lang="en-US" sz="2800" dirty="0">
              <a:solidFill>
                <a:prstClr val="black"/>
              </a:solidFill>
            </a:endParaRPr>
          </a:p>
        </p:txBody>
      </p:sp>
      <p:cxnSp>
        <p:nvCxnSpPr>
          <p:cNvPr id="27" name="Straight Arrow Connector 20"/>
          <p:cNvCxnSpPr>
            <a:stCxn id="20" idx="3"/>
            <a:endCxn id="21" idx="0"/>
          </p:cNvCxnSpPr>
          <p:nvPr/>
        </p:nvCxnSpPr>
        <p:spPr>
          <a:xfrm flipH="1">
            <a:off x="4180991" y="4348290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35"/>
          <p:cNvSpPr/>
          <p:nvPr/>
        </p:nvSpPr>
        <p:spPr>
          <a:xfrm>
            <a:off x="4216994" y="521419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σ</a:t>
            </a:r>
            <a:endParaRPr lang="en-US" sz="2800" dirty="0"/>
          </a:p>
        </p:txBody>
      </p:sp>
      <p:sp>
        <p:nvSpPr>
          <p:cNvPr id="29" name="Oval 37"/>
          <p:cNvSpPr/>
          <p:nvPr/>
        </p:nvSpPr>
        <p:spPr>
          <a:xfrm>
            <a:off x="4793058" y="521419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τ</a:t>
            </a:r>
            <a:endParaRPr lang="en-US" sz="2800" dirty="0"/>
          </a:p>
        </p:txBody>
      </p:sp>
      <p:cxnSp>
        <p:nvCxnSpPr>
          <p:cNvPr id="30" name="Straight Arrow Connector 6"/>
          <p:cNvCxnSpPr>
            <a:stCxn id="22" idx="3"/>
            <a:endCxn id="28" idx="0"/>
          </p:cNvCxnSpPr>
          <p:nvPr/>
        </p:nvCxnSpPr>
        <p:spPr>
          <a:xfrm flipH="1">
            <a:off x="4469023" y="49963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13"/>
          <p:cNvCxnSpPr>
            <a:stCxn id="22" idx="5"/>
            <a:endCxn id="29" idx="0"/>
          </p:cNvCxnSpPr>
          <p:nvPr/>
        </p:nvCxnSpPr>
        <p:spPr>
          <a:xfrm>
            <a:off x="4935266" y="49963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3"/>
          <p:cNvCxnSpPr>
            <a:stCxn id="20" idx="5"/>
            <a:endCxn id="22" idx="0"/>
          </p:cNvCxnSpPr>
          <p:nvPr/>
        </p:nvCxnSpPr>
        <p:spPr>
          <a:xfrm>
            <a:off x="4647234" y="434829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à coins arrondis 23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SUBTREE MUTATION</a:t>
            </a:r>
          </a:p>
        </p:txBody>
      </p:sp>
    </p:spTree>
    <p:extLst>
      <p:ext uri="{BB962C8B-B14F-4D97-AF65-F5344CB8AC3E}">
        <p14:creationId xmlns:p14="http://schemas.microsoft.com/office/powerpoint/2010/main" val="391552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b="1" dirty="0">
                <a:solidFill>
                  <a:prstClr val="black"/>
                </a:solidFill>
              </a:rPr>
              <a:t>θ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77038" y="3152883"/>
            <a:ext cx="531843" cy="137951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HOIST MUTATION</a:t>
            </a:r>
          </a:p>
        </p:txBody>
      </p:sp>
    </p:spTree>
    <p:extLst>
      <p:ext uri="{BB962C8B-B14F-4D97-AF65-F5344CB8AC3E}">
        <p14:creationId xmlns:p14="http://schemas.microsoft.com/office/powerpoint/2010/main" val="199410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b="1" dirty="0">
                <a:solidFill>
                  <a:prstClr val="black"/>
                </a:solidFill>
              </a:rPr>
              <a:t>θ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17" name="Straight Arrow Connector 28"/>
          <p:cNvCxnSpPr>
            <a:endCxn id="15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lèche vers le bas 17"/>
          <p:cNvSpPr/>
          <p:nvPr/>
        </p:nvSpPr>
        <p:spPr>
          <a:xfrm rot="4058896">
            <a:off x="5277038" y="3152883"/>
            <a:ext cx="531843" cy="137951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HOIST MUTATION</a:t>
            </a:r>
          </a:p>
        </p:txBody>
      </p:sp>
    </p:spTree>
    <p:extLst>
      <p:ext uri="{BB962C8B-B14F-4D97-AF65-F5344CB8AC3E}">
        <p14:creationId xmlns:p14="http://schemas.microsoft.com/office/powerpoint/2010/main" val="59061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8720384" y="3920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27" idx="5"/>
            <a:endCxn id="28" idx="0"/>
          </p:cNvCxnSpPr>
          <p:nvPr/>
        </p:nvCxnSpPr>
        <p:spPr>
          <a:xfrm>
            <a:off x="8507120" y="3702821"/>
            <a:ext cx="465293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8432352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9008416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8684381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9150624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8537411" y="5293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8825443" y="594169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8967651" y="57238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8684381" y="5072781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30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Outline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Programming</a:t>
            </a:r>
          </a:p>
          <a:p>
            <a:r>
              <a:rPr lang="en-US" dirty="0"/>
              <a:t>Linear Genetic Programming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Evolve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149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8720384" y="3920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27" idx="5"/>
            <a:endCxn id="28" idx="0"/>
          </p:cNvCxnSpPr>
          <p:nvPr/>
        </p:nvCxnSpPr>
        <p:spPr>
          <a:xfrm>
            <a:off x="8507120" y="3702821"/>
            <a:ext cx="465293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8432352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9008416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8684381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9150624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8537411" y="5293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8825443" y="594169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8967651" y="57238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8684381" y="5072781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729178" y="3120065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328908" y="3828126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8687245" y="3959199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9047285" y="460727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endCxn id="10" idx="0"/>
          </p:cNvCxnSpPr>
          <p:nvPr/>
        </p:nvCxnSpPr>
        <p:spPr>
          <a:xfrm>
            <a:off x="8541421" y="366935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9117485" y="438943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8759253" y="525534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9335317" y="525534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9011282" y="503751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9477525" y="503751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3958175" y="3264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4" idx="5"/>
            <a:endCxn id="28" idx="0"/>
          </p:cNvCxnSpPr>
          <p:nvPr/>
        </p:nvCxnSpPr>
        <p:spPr>
          <a:xfrm>
            <a:off x="3717927" y="2982741"/>
            <a:ext cx="492276" cy="281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3670143" y="3912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4246207" y="3912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3922172" y="369482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4388415" y="369482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3775202" y="463755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4063234" y="5285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4205442" y="506779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3922172" y="4416709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729178" y="3101777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328908" y="3828126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we doing?</a:t>
            </a:r>
          </a:p>
          <a:p>
            <a:r>
              <a:rPr lang="en-US" dirty="0"/>
              <a:t>Blending optimization and machine learning?</a:t>
            </a:r>
          </a:p>
          <a:p>
            <a:pPr lvl="1"/>
            <a:r>
              <a:rPr lang="en-US" dirty="0"/>
              <a:t>If your candidate solution is a </a:t>
            </a:r>
            <a:r>
              <a:rPr lang="en-US" i="1" dirty="0"/>
              <a:t>model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…then you are (arguably) doing </a:t>
            </a:r>
            <a:r>
              <a:rPr lang="en-US" i="1" dirty="0"/>
              <a:t>machine learning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Terminology is still </a:t>
            </a:r>
            <a:r>
              <a:rPr lang="en-US" i="1" dirty="0"/>
              <a:t>in development</a:t>
            </a:r>
          </a:p>
          <a:p>
            <a:r>
              <a:rPr lang="en-US" dirty="0"/>
              <a:t>Researchers in GP getting closer to</a:t>
            </a:r>
            <a:br>
              <a:rPr lang="en-US" dirty="0"/>
            </a:br>
            <a:r>
              <a:rPr lang="en-US" dirty="0" err="1"/>
              <a:t>to</a:t>
            </a:r>
            <a:r>
              <a:rPr lang="en-US" dirty="0"/>
              <a:t> the ML community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687" y="4009141"/>
            <a:ext cx="3609572" cy="2299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583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Linear 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933712"/>
          </a:xfrm>
        </p:spPr>
        <p:txBody>
          <a:bodyPr/>
          <a:lstStyle/>
          <a:p>
            <a:r>
              <a:rPr lang="en-US" dirty="0"/>
              <a:t>Evolving linear graphs</a:t>
            </a:r>
          </a:p>
          <a:p>
            <a:r>
              <a:rPr lang="en-US" dirty="0"/>
              <a:t>Used for evolving computer programs</a:t>
            </a:r>
          </a:p>
          <a:p>
            <a:r>
              <a:rPr lang="en-US" dirty="0"/>
              <a:t>Backward/forward arcs interpreted as jumps</a:t>
            </a:r>
          </a:p>
        </p:txBody>
      </p:sp>
      <p:sp>
        <p:nvSpPr>
          <p:cNvPr id="4" name="Ovale 56"/>
          <p:cNvSpPr/>
          <p:nvPr/>
        </p:nvSpPr>
        <p:spPr>
          <a:xfrm>
            <a:off x="3418008" y="356468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5" name="Ovale 57"/>
          <p:cNvSpPr/>
          <p:nvPr/>
        </p:nvSpPr>
        <p:spPr>
          <a:xfrm>
            <a:off x="3418008" y="4126082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6" name="Ovale 58"/>
          <p:cNvSpPr/>
          <p:nvPr/>
        </p:nvSpPr>
        <p:spPr>
          <a:xfrm>
            <a:off x="3418008" y="4687475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7" name="Ovale 59"/>
          <p:cNvSpPr/>
          <p:nvPr/>
        </p:nvSpPr>
        <p:spPr>
          <a:xfrm>
            <a:off x="3418008" y="523140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sp>
        <p:nvSpPr>
          <p:cNvPr id="8" name="Ovale 60"/>
          <p:cNvSpPr/>
          <p:nvPr/>
        </p:nvSpPr>
        <p:spPr>
          <a:xfrm>
            <a:off x="3418008" y="5813771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cxnSp>
        <p:nvCxnSpPr>
          <p:cNvPr id="9" name="Connettore 2 61"/>
          <p:cNvCxnSpPr>
            <a:stCxn id="4" idx="4"/>
            <a:endCxn id="5" idx="0"/>
          </p:cNvCxnSpPr>
          <p:nvPr/>
        </p:nvCxnSpPr>
        <p:spPr>
          <a:xfrm>
            <a:off x="3600888" y="3930450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Connettore 2 62"/>
          <p:cNvCxnSpPr>
            <a:stCxn id="5" idx="4"/>
            <a:endCxn id="6" idx="0"/>
          </p:cNvCxnSpPr>
          <p:nvPr/>
        </p:nvCxnSpPr>
        <p:spPr>
          <a:xfrm>
            <a:off x="3600888" y="4491843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Connettore 2 63"/>
          <p:cNvCxnSpPr>
            <a:stCxn id="6" idx="4"/>
            <a:endCxn id="7" idx="0"/>
          </p:cNvCxnSpPr>
          <p:nvPr/>
        </p:nvCxnSpPr>
        <p:spPr>
          <a:xfrm>
            <a:off x="3600888" y="5053235"/>
            <a:ext cx="0" cy="178174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Connettore 2 64"/>
          <p:cNvCxnSpPr>
            <a:stCxn id="7" idx="4"/>
            <a:endCxn id="8" idx="0"/>
          </p:cNvCxnSpPr>
          <p:nvPr/>
        </p:nvCxnSpPr>
        <p:spPr>
          <a:xfrm>
            <a:off x="3600888" y="5597169"/>
            <a:ext cx="0" cy="216602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Connecteur en arc 22"/>
          <p:cNvCxnSpPr>
            <a:stCxn id="5" idx="6"/>
            <a:endCxn id="7" idx="6"/>
          </p:cNvCxnSpPr>
          <p:nvPr/>
        </p:nvCxnSpPr>
        <p:spPr>
          <a:xfrm>
            <a:off x="3783768" y="4308963"/>
            <a:ext cx="12700" cy="110532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8" idx="2"/>
            <a:endCxn id="4" idx="2"/>
          </p:cNvCxnSpPr>
          <p:nvPr/>
        </p:nvCxnSpPr>
        <p:spPr>
          <a:xfrm rot="10800000">
            <a:off x="3418008" y="3747569"/>
            <a:ext cx="12700" cy="2249082"/>
          </a:xfrm>
          <a:prstGeom prst="curvedConnector3">
            <a:avLst>
              <a:gd name="adj1" fmla="val 2592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53288" y="3401385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AX, BX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53288" y="5609922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JMP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53288" y="3949579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94166" y="4504595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 AX, 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94166" y="5139969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CX, 20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81800" y="3406283"/>
            <a:ext cx="2185416" cy="28001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label1: ADD AX, BX</a:t>
            </a:r>
          </a:p>
          <a:p>
            <a:endParaRPr lang="en-US" dirty="0"/>
          </a:p>
          <a:p>
            <a:r>
              <a:rPr lang="en-US" dirty="0"/>
              <a:t>JLE label2</a:t>
            </a:r>
          </a:p>
          <a:p>
            <a:endParaRPr lang="en-US" dirty="0"/>
          </a:p>
          <a:p>
            <a:r>
              <a:rPr lang="en-US" dirty="0"/>
              <a:t>MUL AX, 4</a:t>
            </a:r>
          </a:p>
          <a:p>
            <a:endParaRPr lang="en-US" dirty="0"/>
          </a:p>
          <a:p>
            <a:r>
              <a:rPr lang="en-US" dirty="0"/>
              <a:t>label2: SUB CX, 20</a:t>
            </a:r>
          </a:p>
          <a:p>
            <a:endParaRPr lang="en-US" dirty="0"/>
          </a:p>
          <a:p>
            <a:r>
              <a:rPr lang="en-US" dirty="0"/>
              <a:t>JMP label1</a:t>
            </a:r>
          </a:p>
        </p:txBody>
      </p:sp>
    </p:spTree>
    <p:extLst>
      <p:ext uri="{BB962C8B-B14F-4D97-AF65-F5344CB8AC3E}">
        <p14:creationId xmlns:p14="http://schemas.microsoft.com/office/powerpoint/2010/main" val="331654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Linear 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933712"/>
          </a:xfrm>
        </p:spPr>
        <p:txBody>
          <a:bodyPr/>
          <a:lstStyle/>
          <a:p>
            <a:r>
              <a:rPr lang="en-US" dirty="0"/>
              <a:t>Evolving linear graphs</a:t>
            </a:r>
          </a:p>
          <a:p>
            <a:r>
              <a:rPr lang="en-US" dirty="0"/>
              <a:t>Used for evolving computer programs</a:t>
            </a:r>
          </a:p>
          <a:p>
            <a:r>
              <a:rPr lang="en-US" dirty="0"/>
              <a:t>Backward/forward arcs interpreted as jumps</a:t>
            </a:r>
          </a:p>
        </p:txBody>
      </p:sp>
      <p:sp>
        <p:nvSpPr>
          <p:cNvPr id="4" name="Ovale 56"/>
          <p:cNvSpPr/>
          <p:nvPr/>
        </p:nvSpPr>
        <p:spPr>
          <a:xfrm>
            <a:off x="3418008" y="356468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5" name="Ovale 57"/>
          <p:cNvSpPr/>
          <p:nvPr/>
        </p:nvSpPr>
        <p:spPr>
          <a:xfrm>
            <a:off x="3418008" y="4126082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6" name="Ovale 58"/>
          <p:cNvSpPr/>
          <p:nvPr/>
        </p:nvSpPr>
        <p:spPr>
          <a:xfrm>
            <a:off x="3418008" y="4687475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7" name="Ovale 59"/>
          <p:cNvSpPr/>
          <p:nvPr/>
        </p:nvSpPr>
        <p:spPr>
          <a:xfrm>
            <a:off x="3418008" y="523140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sp>
        <p:nvSpPr>
          <p:cNvPr id="8" name="Ovale 60"/>
          <p:cNvSpPr/>
          <p:nvPr/>
        </p:nvSpPr>
        <p:spPr>
          <a:xfrm>
            <a:off x="3418008" y="5813771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cxnSp>
        <p:nvCxnSpPr>
          <p:cNvPr id="9" name="Connettore 2 61"/>
          <p:cNvCxnSpPr>
            <a:stCxn id="4" idx="4"/>
            <a:endCxn id="5" idx="0"/>
          </p:cNvCxnSpPr>
          <p:nvPr/>
        </p:nvCxnSpPr>
        <p:spPr>
          <a:xfrm>
            <a:off x="3600888" y="3930450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Connettore 2 62"/>
          <p:cNvCxnSpPr>
            <a:stCxn id="5" idx="4"/>
            <a:endCxn id="6" idx="0"/>
          </p:cNvCxnSpPr>
          <p:nvPr/>
        </p:nvCxnSpPr>
        <p:spPr>
          <a:xfrm>
            <a:off x="3600888" y="4491843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Connettore 2 63"/>
          <p:cNvCxnSpPr>
            <a:stCxn id="6" idx="4"/>
            <a:endCxn id="7" idx="0"/>
          </p:cNvCxnSpPr>
          <p:nvPr/>
        </p:nvCxnSpPr>
        <p:spPr>
          <a:xfrm>
            <a:off x="3600888" y="5053235"/>
            <a:ext cx="0" cy="178174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Connettore 2 64"/>
          <p:cNvCxnSpPr>
            <a:stCxn id="7" idx="4"/>
            <a:endCxn id="8" idx="0"/>
          </p:cNvCxnSpPr>
          <p:nvPr/>
        </p:nvCxnSpPr>
        <p:spPr>
          <a:xfrm>
            <a:off x="3600888" y="5597169"/>
            <a:ext cx="0" cy="216602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Connecteur en arc 22"/>
          <p:cNvCxnSpPr>
            <a:stCxn id="5" idx="6"/>
            <a:endCxn id="7" idx="6"/>
          </p:cNvCxnSpPr>
          <p:nvPr/>
        </p:nvCxnSpPr>
        <p:spPr>
          <a:xfrm>
            <a:off x="3783768" y="4308963"/>
            <a:ext cx="12700" cy="110532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8" idx="2"/>
            <a:endCxn id="4" idx="2"/>
          </p:cNvCxnSpPr>
          <p:nvPr/>
        </p:nvCxnSpPr>
        <p:spPr>
          <a:xfrm rot="10800000">
            <a:off x="3418008" y="3747569"/>
            <a:ext cx="12700" cy="2249082"/>
          </a:xfrm>
          <a:prstGeom prst="curvedConnector3">
            <a:avLst>
              <a:gd name="adj1" fmla="val 2592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53288" y="3401385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print(a)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53288" y="5609922"/>
            <a:ext cx="155023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while a &lt; 100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53288" y="3949579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a &gt; 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94166" y="4504595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-=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94166" y="5139969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+=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52616" y="3564689"/>
            <a:ext cx="2185416" cy="2249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 while a &lt; 100 :</a:t>
            </a:r>
          </a:p>
          <a:p>
            <a:r>
              <a:rPr lang="en-US" dirty="0"/>
              <a:t>	print(a)</a:t>
            </a:r>
          </a:p>
          <a:p>
            <a:r>
              <a:rPr lang="en-US" dirty="0"/>
              <a:t>	if a &gt; b :</a:t>
            </a:r>
          </a:p>
          <a:p>
            <a:r>
              <a:rPr lang="en-US" dirty="0"/>
              <a:t>		a += 1</a:t>
            </a:r>
          </a:p>
          <a:p>
            <a:r>
              <a:rPr lang="en-US" dirty="0"/>
              <a:t>	else :</a:t>
            </a:r>
          </a:p>
          <a:p>
            <a:r>
              <a:rPr lang="en-US" dirty="0"/>
              <a:t>		a -= 1	</a:t>
            </a:r>
          </a:p>
        </p:txBody>
      </p:sp>
    </p:spTree>
    <p:extLst>
      <p:ext uri="{BB962C8B-B14F-4D97-AF65-F5344CB8AC3E}">
        <p14:creationId xmlns:p14="http://schemas.microsoft.com/office/powerpoint/2010/main" val="365283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Evolving AIs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strategy (RTS)</a:t>
            </a:r>
          </a:p>
          <a:p>
            <a:pPr lvl="1"/>
            <a:r>
              <a:rPr lang="fr-FR" dirty="0" err="1"/>
              <a:t>Planet</a:t>
            </a:r>
            <a:r>
              <a:rPr lang="fr-FR" dirty="0"/>
              <a:t> </a:t>
            </a:r>
            <a:r>
              <a:rPr lang="fr-FR" dirty="0" err="1"/>
              <a:t>Wars</a:t>
            </a:r>
            <a:r>
              <a:rPr lang="fr-FR" dirty="0"/>
              <a:t> (Google)</a:t>
            </a:r>
          </a:p>
          <a:p>
            <a:pPr lvl="1"/>
            <a:r>
              <a:rPr lang="fr-FR" dirty="0" err="1"/>
              <a:t>StarCraft</a:t>
            </a:r>
            <a:endParaRPr lang="fr-FR" dirty="0"/>
          </a:p>
          <a:p>
            <a:pPr lvl="1"/>
            <a:r>
              <a:rPr lang="fr-FR" dirty="0" err="1"/>
              <a:t>Student</a:t>
            </a:r>
            <a:r>
              <a:rPr lang="fr-FR" dirty="0"/>
              <a:t> </a:t>
            </a:r>
            <a:r>
              <a:rPr lang="fr-FR" dirty="0" err="1"/>
              <a:t>StarCraft</a:t>
            </a:r>
            <a:r>
              <a:rPr lang="fr-FR" dirty="0"/>
              <a:t> AI </a:t>
            </a:r>
            <a:r>
              <a:rPr lang="fr-FR" dirty="0" err="1"/>
              <a:t>Tournament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Trade-off</a:t>
            </a:r>
          </a:p>
          <a:p>
            <a:pPr lvl="1"/>
            <a:r>
              <a:rPr lang="fr-FR" dirty="0" err="1"/>
              <a:t>ANNs</a:t>
            </a:r>
            <a:r>
              <a:rPr lang="fr-FR" dirty="0"/>
              <a:t> are </a:t>
            </a:r>
            <a:r>
              <a:rPr lang="fr-FR" dirty="0" err="1"/>
              <a:t>better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GP </a:t>
            </a:r>
            <a:r>
              <a:rPr lang="fr-FR" dirty="0" err="1"/>
              <a:t>trees</a:t>
            </a:r>
            <a:endParaRPr lang="fr-FR" dirty="0"/>
          </a:p>
        </p:txBody>
      </p:sp>
      <p:pic>
        <p:nvPicPr>
          <p:cNvPr id="2050" name="Picture 2" descr="Risultati immagini per sta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45" y="3081517"/>
            <a:ext cx="3651080" cy="2738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7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Genetic Improvement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correction of software bugs</a:t>
            </a:r>
          </a:p>
          <a:p>
            <a:r>
              <a:rPr lang="en-US" dirty="0"/>
              <a:t>Individual: series of code modifications</a:t>
            </a:r>
          </a:p>
          <a:p>
            <a:endParaRPr lang="en-US" dirty="0"/>
          </a:p>
          <a:p>
            <a:r>
              <a:rPr lang="en-US" dirty="0"/>
              <a:t>Fitness/Objective function</a:t>
            </a:r>
          </a:p>
          <a:p>
            <a:pPr lvl="1"/>
            <a:r>
              <a:rPr lang="en-US" dirty="0"/>
              <a:t>A series of test cases</a:t>
            </a:r>
          </a:p>
          <a:p>
            <a:pPr lvl="1"/>
            <a:r>
              <a:rPr lang="en-US" dirty="0"/>
              <a:t>They still have to work</a:t>
            </a:r>
          </a:p>
          <a:p>
            <a:pPr lvl="1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295749" y="3746084"/>
            <a:ext cx="3282696" cy="1920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Comment line 52</a:t>
            </a:r>
          </a:p>
          <a:p>
            <a:r>
              <a:rPr lang="en-US" dirty="0"/>
              <a:t>Swap lines 3 and 22</a:t>
            </a:r>
          </a:p>
          <a:p>
            <a:r>
              <a:rPr lang="en-US" dirty="0"/>
              <a:t>Change variables lines 42 and 11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887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Genetic Improvement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does it </a:t>
            </a:r>
            <a:r>
              <a:rPr lang="en-US" i="1" dirty="0"/>
              <a:t>really</a:t>
            </a:r>
            <a:r>
              <a:rPr lang="en-US" dirty="0"/>
              <a:t> work?</a:t>
            </a:r>
          </a:p>
          <a:p>
            <a:pPr lvl="1"/>
            <a:r>
              <a:rPr lang="en-US" dirty="0"/>
              <a:t>Aren’t EAs introducing other bugs?</a:t>
            </a:r>
          </a:p>
          <a:p>
            <a:pPr lvl="1"/>
            <a:r>
              <a:rPr lang="en-US" dirty="0"/>
              <a:t>Aren’t HUMANS introducing other bugs?</a:t>
            </a:r>
          </a:p>
          <a:p>
            <a:pPr lvl="1"/>
            <a:r>
              <a:rPr lang="en-US" dirty="0"/>
              <a:t>In the end, you just need to be </a:t>
            </a:r>
            <a:r>
              <a:rPr lang="en-US" i="1" dirty="0"/>
              <a:t>as good as</a:t>
            </a:r>
            <a:r>
              <a:rPr lang="en-US" dirty="0"/>
              <a:t> the average programmer, and you save time</a:t>
            </a:r>
          </a:p>
          <a:p>
            <a:pPr lvl="1"/>
            <a:r>
              <a:rPr lang="en-US" dirty="0"/>
              <a:t>Still experimental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146641" y="4295041"/>
            <a:ext cx="8229600" cy="16344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Langdon, William B. </a:t>
            </a:r>
            <a:r>
              <a:rPr lang="en-US" b="1" dirty="0"/>
              <a:t>Genetically Improved Software</a:t>
            </a:r>
            <a:r>
              <a:rPr lang="en-US" dirty="0"/>
              <a:t>, 2015</a:t>
            </a:r>
          </a:p>
          <a:p>
            <a:endParaRPr lang="en-US" dirty="0"/>
          </a:p>
          <a:p>
            <a:r>
              <a:rPr lang="en-US" dirty="0" err="1"/>
              <a:t>Justyna</a:t>
            </a:r>
            <a:r>
              <a:rPr lang="en-US" dirty="0"/>
              <a:t> </a:t>
            </a:r>
            <a:r>
              <a:rPr lang="en-US" dirty="0" err="1"/>
              <a:t>Petke</a:t>
            </a:r>
            <a:r>
              <a:rPr lang="en-US" dirty="0"/>
              <a:t> and </a:t>
            </a:r>
            <a:r>
              <a:rPr lang="en-US" dirty="0" err="1"/>
              <a:t>Saemundur</a:t>
            </a:r>
            <a:r>
              <a:rPr lang="en-US" dirty="0"/>
              <a:t> O. </a:t>
            </a:r>
            <a:r>
              <a:rPr lang="en-US" dirty="0" err="1"/>
              <a:t>Haraldsson</a:t>
            </a:r>
            <a:r>
              <a:rPr lang="en-US" dirty="0"/>
              <a:t> and Mark Harman and William B. Langdon and David R. White and John R. Woodward. </a:t>
            </a:r>
            <a:r>
              <a:rPr lang="en-US" b="1" dirty="0"/>
              <a:t>Genetic Improvement of Software: a Comprehensive Survey</a:t>
            </a:r>
            <a:r>
              <a:rPr lang="en-US" dirty="0"/>
              <a:t>, 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16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50" y="1525273"/>
            <a:ext cx="5786901" cy="4675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8656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Antennas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of antennas for satellite ST5 (2006)</a:t>
            </a:r>
          </a:p>
          <a:p>
            <a:r>
              <a:rPr lang="en-US" dirty="0"/>
              <a:t>Lots of constraints: weight, size, efficiency…</a:t>
            </a:r>
          </a:p>
          <a:p>
            <a:r>
              <a:rPr lang="en-US" dirty="0"/>
              <a:t>Genome/representation is  a tree</a:t>
            </a:r>
          </a:p>
          <a:p>
            <a:pPr lvl="1"/>
            <a:r>
              <a:rPr lang="en-US" dirty="0"/>
              <a:t>Forward (length, radius)</a:t>
            </a:r>
          </a:p>
          <a:p>
            <a:pPr lvl="1"/>
            <a:r>
              <a:rPr lang="en-US" dirty="0" err="1"/>
              <a:t>Rotate_x</a:t>
            </a:r>
            <a:r>
              <a:rPr lang="en-US" dirty="0"/>
              <a:t> (angle)</a:t>
            </a:r>
          </a:p>
          <a:p>
            <a:pPr lvl="1"/>
            <a:r>
              <a:rPr lang="en-US" dirty="0" err="1"/>
              <a:t>Rotate_y</a:t>
            </a:r>
            <a:r>
              <a:rPr lang="en-US" dirty="0"/>
              <a:t> (angle)</a:t>
            </a:r>
          </a:p>
          <a:p>
            <a:pPr lvl="1"/>
            <a:r>
              <a:rPr lang="en-US" dirty="0" err="1"/>
              <a:t>Rotate_z</a:t>
            </a:r>
            <a:r>
              <a:rPr lang="en-US" dirty="0"/>
              <a:t> (angle)</a:t>
            </a:r>
          </a:p>
          <a:p>
            <a:r>
              <a:rPr lang="en-US" dirty="0"/>
              <a:t>It worked!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08" y="3326681"/>
            <a:ext cx="4476375" cy="204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9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</a:t>
            </a:r>
            <a:r>
              <a:rPr lang="en-US" dirty="0" err="1"/>
              <a:t>Programmin</a:t>
            </a:r>
            <a:r>
              <a:rPr lang="fr-FR" dirty="0"/>
              <a:t>g</a:t>
            </a:r>
          </a:p>
          <a:p>
            <a:pPr lvl="1"/>
            <a:r>
              <a:rPr lang="en-US" dirty="0"/>
              <a:t>John </a:t>
            </a:r>
            <a:r>
              <a:rPr lang="en-US" dirty="0" err="1"/>
              <a:t>Koza</a:t>
            </a:r>
            <a:r>
              <a:rPr lang="en-US" dirty="0"/>
              <a:t>, 1992</a:t>
            </a:r>
          </a:p>
          <a:p>
            <a:pPr lvl="1"/>
            <a:r>
              <a:rPr lang="en-US" dirty="0"/>
              <a:t>Extend EAs to anything</a:t>
            </a:r>
          </a:p>
          <a:p>
            <a:pPr lvl="1"/>
            <a:r>
              <a:rPr lang="en-US" dirty="0"/>
              <a:t>Focus on computer programs</a:t>
            </a:r>
          </a:p>
          <a:p>
            <a:endParaRPr lang="en-US" dirty="0"/>
          </a:p>
          <a:p>
            <a:r>
              <a:rPr lang="en-US" dirty="0"/>
              <a:t>Internal representation</a:t>
            </a:r>
          </a:p>
          <a:p>
            <a:pPr lvl="1"/>
            <a:r>
              <a:rPr lang="en-US" dirty="0"/>
              <a:t>Binary trees</a:t>
            </a:r>
          </a:p>
          <a:p>
            <a:pPr lvl="1"/>
            <a:r>
              <a:rPr lang="en-US" dirty="0"/>
              <a:t>Specialized mutations and crossovers</a:t>
            </a:r>
          </a:p>
          <a:p>
            <a:pPr lvl="1"/>
            <a:r>
              <a:rPr lang="en-US" dirty="0"/>
              <a:t>Search space difficult to characterize (or even visualize!) </a:t>
            </a:r>
            <a:endParaRPr lang="fr-FR" dirty="0"/>
          </a:p>
        </p:txBody>
      </p:sp>
      <p:pic>
        <p:nvPicPr>
          <p:cNvPr id="3074" name="Picture 2" descr="Risultati immagini per john koz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8" r="14024"/>
          <a:stretch/>
        </p:blipFill>
        <p:spPr bwMode="auto">
          <a:xfrm>
            <a:off x="7412736" y="1600201"/>
            <a:ext cx="2798064" cy="2301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4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Robot Movement</a:t>
            </a:r>
          </a:p>
        </p:txBody>
      </p:sp>
      <p:pic>
        <p:nvPicPr>
          <p:cNvPr id="4" name="A Robot Teaches Itself How to Walk">
            <a:hlinkClick r:id="" action="ppaction://media"/>
            <a:extLst>
              <a:ext uri="{FF2B5EF4-FFF2-40B4-BE49-F238E27FC236}">
                <a16:creationId xmlns:a16="http://schemas.microsoft.com/office/drawing/2014/main" id="{200F5914-3E11-45B2-93A5-DA55F93637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625" y="1416050"/>
            <a:ext cx="8286750" cy="4660900"/>
          </a:xfrm>
        </p:spPr>
      </p:pic>
    </p:spTree>
    <p:extLst>
      <p:ext uri="{BB962C8B-B14F-4D97-AF65-F5344CB8AC3E}">
        <p14:creationId xmlns:p14="http://schemas.microsoft.com/office/powerpoint/2010/main" val="217470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Soft Robot Movement</a:t>
            </a:r>
            <a:endParaRPr lang="fr-FR" dirty="0">
              <a:solidFill>
                <a:srgbClr val="00A3A6"/>
              </a:solidFill>
            </a:endParaRPr>
          </a:p>
        </p:txBody>
      </p:sp>
      <p:pic>
        <p:nvPicPr>
          <p:cNvPr id="4" name="Evolved Electrophysiological Soft 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332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B78E093-9D75-4E61-89A6-C34031EB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Genetic Programming vs Generative NNs?</a:t>
            </a:r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603535-D04C-48C6-915A-0A22167A8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Generative neural networks</a:t>
            </a:r>
          </a:p>
          <a:p>
            <a:pPr lvl="1"/>
            <a:r>
              <a:rPr lang="it-IT" dirty="0"/>
              <a:t>Learn from existing training samples (e.g. images or text)</a:t>
            </a:r>
          </a:p>
          <a:p>
            <a:pPr lvl="1"/>
            <a:r>
              <a:rPr lang="it-IT" dirty="0"/>
              <a:t>Able to create high-quality results, fast inference (slow training)</a:t>
            </a:r>
          </a:p>
          <a:p>
            <a:pPr lvl="1"/>
            <a:r>
              <a:rPr lang="en-US" dirty="0"/>
              <a:t>Generalize poorly “out of distribution”</a:t>
            </a:r>
          </a:p>
          <a:p>
            <a:r>
              <a:rPr lang="en-US" dirty="0"/>
              <a:t>Genetic programming</a:t>
            </a:r>
          </a:p>
          <a:p>
            <a:pPr lvl="1"/>
            <a:r>
              <a:rPr lang="en-US" dirty="0"/>
              <a:t>Can create unique structures, never seen before</a:t>
            </a:r>
          </a:p>
          <a:p>
            <a:pPr lvl="1"/>
            <a:r>
              <a:rPr lang="en-US" dirty="0"/>
              <a:t>Needs an ad-hoc objective function to sample</a:t>
            </a:r>
          </a:p>
          <a:p>
            <a:pPr lvl="1"/>
            <a:r>
              <a:rPr lang="en-US" dirty="0"/>
              <a:t>Extremely slow (one whole run for one creation)</a:t>
            </a:r>
          </a:p>
          <a:p>
            <a:pPr lvl="1"/>
            <a:r>
              <a:rPr lang="en-US" dirty="0"/>
              <a:t>Human-interpretable (up to a certain limit)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3441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Koza</a:t>
            </a:r>
            <a:r>
              <a:rPr lang="en-US" dirty="0"/>
              <a:t>, </a:t>
            </a:r>
            <a:r>
              <a:rPr lang="en-US" i="1" dirty="0"/>
              <a:t>Genetic Programming</a:t>
            </a:r>
            <a:r>
              <a:rPr lang="en-US" dirty="0"/>
              <a:t>, 1992</a:t>
            </a:r>
            <a:br>
              <a:rPr lang="en-US" dirty="0"/>
            </a:br>
            <a:r>
              <a:rPr lang="en-US" dirty="0"/>
              <a:t>- Garcia-Sanchez et al., </a:t>
            </a:r>
            <a:r>
              <a:rPr lang="en-US" i="1" dirty="0"/>
              <a:t>Towards Automatic StarCraft Strategy Generation Using Genetic Programming</a:t>
            </a:r>
            <a:r>
              <a:rPr lang="en-US" dirty="0"/>
              <a:t>, 2015</a:t>
            </a:r>
            <a:br>
              <a:rPr lang="en-US" dirty="0"/>
            </a:br>
            <a:r>
              <a:rPr lang="en-US" dirty="0"/>
              <a:t>- Lipson &amp; Pollack, </a:t>
            </a:r>
            <a:r>
              <a:rPr lang="en-US" i="1" dirty="0"/>
              <a:t>Automatic design and manufacture of robotic lifeforms</a:t>
            </a:r>
            <a:r>
              <a:rPr lang="en-US" dirty="0"/>
              <a:t>, 2000</a:t>
            </a:r>
            <a:endParaRPr lang="en-US" i="1" dirty="0"/>
          </a:p>
          <a:p>
            <a:r>
              <a:rPr lang="en-US" sz="1200" dirty="0"/>
              <a:t>Images and video: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D33651-B60D-4020-AFD2-4EC59A78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Complex Example: </a:t>
            </a:r>
            <a:r>
              <a:rPr lang="en-US" dirty="0" err="1">
                <a:solidFill>
                  <a:srgbClr val="00A3A6"/>
                </a:solidFill>
              </a:rPr>
              <a:t>GP+diversity+coevolution</a:t>
            </a:r>
            <a:endParaRPr lang="en-US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EC01D4-619C-47A1-B9B5-51733764D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657F93-215B-431F-9911-55DB266A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9144000" cy="2013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6CB9A2-6780-4FC8-A454-DF99325491FD}"/>
              </a:ext>
            </a:extLst>
          </p:cNvPr>
          <p:cNvSpPr/>
          <p:nvPr/>
        </p:nvSpPr>
        <p:spPr>
          <a:xfrm>
            <a:off x="1981200" y="5866926"/>
            <a:ext cx="8578392" cy="716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H. Zhang et al., “MAP-Elites with Cosine-Similarity for Evolutionary Ensemble Learning”, </a:t>
            </a:r>
            <a:r>
              <a:rPr lang="en-US" dirty="0" err="1"/>
              <a:t>EuroGP</a:t>
            </a:r>
            <a:r>
              <a:rPr lang="en-US" dirty="0"/>
              <a:t> 2023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BB33FE-4469-405F-A126-EEA4AD987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33" y="3711207"/>
            <a:ext cx="5801535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70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Evolving ML Workflows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TPOT</a:t>
            </a:r>
          </a:p>
          <a:p>
            <a:pPr lvl="1"/>
            <a:r>
              <a:rPr lang="fr-FR" dirty="0"/>
              <a:t>https://epistasislab.github.io/tpot/</a:t>
            </a:r>
          </a:p>
        </p:txBody>
      </p:sp>
      <p:pic>
        <p:nvPicPr>
          <p:cNvPr id="3074" name="Picture 2" descr="An example TPOT pipel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3" y="3076355"/>
            <a:ext cx="7123049" cy="33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7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idea: OPTIMIZE </a:t>
            </a:r>
            <a:r>
              <a:rPr lang="en-US" u="sng" dirty="0"/>
              <a:t>ALL</a:t>
            </a:r>
            <a:r>
              <a:rPr lang="en-US" dirty="0"/>
              <a:t> THE THINGS with EAs</a:t>
            </a:r>
          </a:p>
          <a:p>
            <a:pPr lvl="1"/>
            <a:r>
              <a:rPr lang="en-US" dirty="0"/>
              <a:t>If you can </a:t>
            </a:r>
            <a:r>
              <a:rPr lang="en-US" i="1" dirty="0"/>
              <a:t>describe</a:t>
            </a:r>
            <a:r>
              <a:rPr lang="en-US" dirty="0"/>
              <a:t> a candidate solution to a problem…</a:t>
            </a:r>
          </a:p>
          <a:p>
            <a:pPr lvl="1"/>
            <a:r>
              <a:rPr lang="en-US" dirty="0"/>
              <a:t>…and </a:t>
            </a:r>
            <a:r>
              <a:rPr lang="en-US" i="1" dirty="0"/>
              <a:t>variations</a:t>
            </a:r>
            <a:r>
              <a:rPr lang="en-US" dirty="0"/>
              <a:t> (e.g. mutations, crossovers)…</a:t>
            </a:r>
          </a:p>
          <a:p>
            <a:pPr lvl="1"/>
            <a:r>
              <a:rPr lang="en-US" dirty="0"/>
              <a:t>…and you can </a:t>
            </a:r>
            <a:r>
              <a:rPr lang="en-US" i="1" dirty="0"/>
              <a:t>define a fitness/objective function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…EAs can explore the </a:t>
            </a:r>
            <a:r>
              <a:rPr lang="en-US" i="1" dirty="0"/>
              <a:t>space of all possible solutions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It worked for </a:t>
            </a:r>
            <a:r>
              <a:rPr lang="en-US" i="1" dirty="0"/>
              <a:t>life on Earth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DNA is pretty complicated</a:t>
            </a:r>
          </a:p>
          <a:p>
            <a:pPr lvl="1"/>
            <a:r>
              <a:rPr lang="en-US" dirty="0"/>
              <a:t>Genome doesn’t need to be </a:t>
            </a:r>
            <a:r>
              <a:rPr lang="en-US" i="1" dirty="0"/>
              <a:t>just numbers</a:t>
            </a:r>
            <a:endParaRPr lang="fr-FR" i="1" dirty="0"/>
          </a:p>
        </p:txBody>
      </p:sp>
      <p:pic>
        <p:nvPicPr>
          <p:cNvPr id="1026" name="Picture 2" descr="Risultati immagini per all the thin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90" y="4209162"/>
            <a:ext cx="2648838" cy="264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1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3"/>
          <p:cNvSpPr/>
          <p:nvPr/>
        </p:nvSpPr>
        <p:spPr>
          <a:xfrm>
            <a:off x="2776802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20" name="Oval 4"/>
          <p:cNvSpPr/>
          <p:nvPr/>
        </p:nvSpPr>
        <p:spPr>
          <a:xfrm>
            <a:off x="2128730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21" name="Oval 5"/>
          <p:cNvSpPr/>
          <p:nvPr/>
        </p:nvSpPr>
        <p:spPr>
          <a:xfrm>
            <a:off x="176869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22" name="Oval 7"/>
          <p:cNvSpPr/>
          <p:nvPr/>
        </p:nvSpPr>
        <p:spPr>
          <a:xfrm>
            <a:off x="248877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25" name="Oval 11"/>
          <p:cNvSpPr/>
          <p:nvPr/>
        </p:nvSpPr>
        <p:spPr>
          <a:xfrm>
            <a:off x="3352866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26" name="Oval 12"/>
          <p:cNvSpPr/>
          <p:nvPr/>
        </p:nvSpPr>
        <p:spPr>
          <a:xfrm>
            <a:off x="3712906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27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2380759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6"/>
          <p:cNvCxnSpPr>
            <a:stCxn id="20" idx="3"/>
            <a:endCxn id="21" idx="0"/>
          </p:cNvCxnSpPr>
          <p:nvPr/>
        </p:nvCxnSpPr>
        <p:spPr>
          <a:xfrm flipH="1">
            <a:off x="202071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8"/>
          <p:cNvCxnSpPr>
            <a:stCxn id="20" idx="5"/>
            <a:endCxn id="22" idx="0"/>
          </p:cNvCxnSpPr>
          <p:nvPr/>
        </p:nvCxnSpPr>
        <p:spPr>
          <a:xfrm>
            <a:off x="2558970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>
            <a:stCxn id="19" idx="5"/>
            <a:endCxn id="25" idx="0"/>
          </p:cNvCxnSpPr>
          <p:nvPr/>
        </p:nvCxnSpPr>
        <p:spPr>
          <a:xfrm>
            <a:off x="3207042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5" idx="5"/>
            <a:endCxn id="26" idx="0"/>
          </p:cNvCxnSpPr>
          <p:nvPr/>
        </p:nvCxnSpPr>
        <p:spPr>
          <a:xfrm>
            <a:off x="3783106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84"/>
          <p:cNvSpPr/>
          <p:nvPr/>
        </p:nvSpPr>
        <p:spPr>
          <a:xfrm>
            <a:off x="3424874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39" name="Oval 85"/>
          <p:cNvSpPr/>
          <p:nvPr/>
        </p:nvSpPr>
        <p:spPr>
          <a:xfrm>
            <a:off x="4000938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y</a:t>
            </a:r>
          </a:p>
        </p:txBody>
      </p:sp>
      <p:cxnSp>
        <p:nvCxnSpPr>
          <p:cNvPr id="40" name="Straight Arrow Connector 87"/>
          <p:cNvCxnSpPr>
            <a:stCxn id="26" idx="3"/>
            <a:endCxn id="38" idx="0"/>
          </p:cNvCxnSpPr>
          <p:nvPr/>
        </p:nvCxnSpPr>
        <p:spPr>
          <a:xfrm flipH="1">
            <a:off x="3676903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89"/>
          <p:cNvCxnSpPr>
            <a:stCxn id="26" idx="5"/>
            <a:endCxn id="39" idx="0"/>
          </p:cNvCxnSpPr>
          <p:nvPr/>
        </p:nvCxnSpPr>
        <p:spPr>
          <a:xfrm>
            <a:off x="414314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+, -, *, /, ln…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reals, </a:t>
            </a:r>
            <a:r>
              <a:rPr lang="en-US" sz="3200" dirty="0" err="1"/>
              <a:t>ints</a:t>
            </a:r>
            <a:r>
              <a:rPr lang="en-US" sz="3200" dirty="0"/>
              <a:t>, </a:t>
            </a:r>
            <a:r>
              <a:rPr lang="en-US" sz="3200" dirty="0" err="1"/>
              <a:t>vars</a:t>
            </a:r>
            <a:r>
              <a:rPr lang="en-US" sz="3200" dirty="0"/>
              <a:t>, …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⁡(10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09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Symbolic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Regression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39616" y="230047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" name="Oval 4"/>
          <p:cNvSpPr/>
          <p:nvPr/>
        </p:nvSpPr>
        <p:spPr>
          <a:xfrm>
            <a:off x="1991544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6" name="Oval 5"/>
          <p:cNvSpPr/>
          <p:nvPr/>
        </p:nvSpPr>
        <p:spPr>
          <a:xfrm>
            <a:off x="163150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7" name="Oval 7"/>
          <p:cNvSpPr/>
          <p:nvPr/>
        </p:nvSpPr>
        <p:spPr>
          <a:xfrm>
            <a:off x="235158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8" name="Oval 8"/>
          <p:cNvSpPr/>
          <p:nvPr/>
        </p:nvSpPr>
        <p:spPr>
          <a:xfrm>
            <a:off x="2063552" y="433155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9" name="Oval 9"/>
          <p:cNvSpPr/>
          <p:nvPr/>
        </p:nvSpPr>
        <p:spPr>
          <a:xfrm>
            <a:off x="2639616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10" name="Oval 11"/>
          <p:cNvSpPr/>
          <p:nvPr/>
        </p:nvSpPr>
        <p:spPr>
          <a:xfrm>
            <a:off x="3215680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3575720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243573" y="2730713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1883533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2421784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20"/>
          <p:cNvCxnSpPr>
            <a:stCxn id="7" idx="3"/>
            <a:endCxn id="8" idx="0"/>
          </p:cNvCxnSpPr>
          <p:nvPr/>
        </p:nvCxnSpPr>
        <p:spPr>
          <a:xfrm flipH="1">
            <a:off x="2315581" y="4098864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069856" y="2730713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3645920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32"/>
          <p:cNvSpPr txBox="1"/>
          <p:nvPr/>
        </p:nvSpPr>
        <p:spPr>
          <a:xfrm>
            <a:off x="4511824" y="266051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 = [0.2 – (x/42)] * </a:t>
            </a:r>
            <a:r>
              <a:rPr lang="en-US" dirty="0" err="1"/>
              <a:t>ln</a:t>
            </a:r>
            <a:r>
              <a:rPr lang="en-US" dirty="0"/>
              <a:t>(x)</a:t>
            </a:r>
          </a:p>
        </p:txBody>
      </p: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84843" y="5540834"/>
            <a:ext cx="4426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Genotype/Internal representation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3" name="TextBox 63"/>
          <p:cNvSpPr txBox="1"/>
          <p:nvPr/>
        </p:nvSpPr>
        <p:spPr>
          <a:xfrm>
            <a:off x="7725092" y="5586913"/>
            <a:ext cx="362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Fitness/Objective function</a:t>
            </a:r>
          </a:p>
        </p:txBody>
      </p:sp>
      <p:sp>
        <p:nvSpPr>
          <p:cNvPr id="24" name="Oval 35"/>
          <p:cNvSpPr/>
          <p:nvPr/>
        </p:nvSpPr>
        <p:spPr>
          <a:xfrm>
            <a:off x="2351584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40</a:t>
            </a:r>
          </a:p>
        </p:txBody>
      </p:sp>
      <p:sp>
        <p:nvSpPr>
          <p:cNvPr id="25" name="Oval 37"/>
          <p:cNvSpPr/>
          <p:nvPr/>
        </p:nvSpPr>
        <p:spPr>
          <a:xfrm>
            <a:off x="2927648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cxnSp>
        <p:nvCxnSpPr>
          <p:cNvPr id="26" name="Straight Arrow Connector 6"/>
          <p:cNvCxnSpPr>
            <a:stCxn id="9" idx="3"/>
            <a:endCxn id="24" idx="0"/>
          </p:cNvCxnSpPr>
          <p:nvPr/>
        </p:nvCxnSpPr>
        <p:spPr>
          <a:xfrm flipH="1">
            <a:off x="2603613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13"/>
          <p:cNvCxnSpPr>
            <a:stCxn id="9" idx="5"/>
            <a:endCxn id="25" idx="0"/>
          </p:cNvCxnSpPr>
          <p:nvPr/>
        </p:nvCxnSpPr>
        <p:spPr>
          <a:xfrm>
            <a:off x="3069856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6"/>
          <p:cNvGrpSpPr/>
          <p:nvPr/>
        </p:nvGrpSpPr>
        <p:grpSpPr>
          <a:xfrm>
            <a:off x="4511825" y="3496362"/>
            <a:ext cx="2835403" cy="2270408"/>
            <a:chOff x="2816441" y="908720"/>
            <a:chExt cx="2835403" cy="2270408"/>
          </a:xfrm>
        </p:grpSpPr>
        <p:grpSp>
          <p:nvGrpSpPr>
            <p:cNvPr id="29" name="Group 43"/>
            <p:cNvGrpSpPr>
              <a:grpSpLocks noChangeAspect="1"/>
            </p:cNvGrpSpPr>
            <p:nvPr/>
          </p:nvGrpSpPr>
          <p:grpSpPr>
            <a:xfrm>
              <a:off x="3150594" y="987838"/>
              <a:ext cx="2501250" cy="1891722"/>
              <a:chOff x="5796136" y="331751"/>
              <a:chExt cx="2490910" cy="2451559"/>
            </a:xfrm>
          </p:grpSpPr>
          <p:cxnSp>
            <p:nvCxnSpPr>
              <p:cNvPr id="33" name="Straight Arrow Connector 66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67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46"/>
            <p:cNvSpPr/>
            <p:nvPr/>
          </p:nvSpPr>
          <p:spPr>
            <a:xfrm>
              <a:off x="3150596" y="1980177"/>
              <a:ext cx="2501248" cy="54931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5276891" y="2809796"/>
              <a:ext cx="312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2816441" y="908720"/>
              <a:ext cx="472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grpSp>
        <p:nvGrpSpPr>
          <p:cNvPr id="35" name="Group 68"/>
          <p:cNvGrpSpPr/>
          <p:nvPr/>
        </p:nvGrpSpPr>
        <p:grpSpPr>
          <a:xfrm>
            <a:off x="7536160" y="3494259"/>
            <a:ext cx="2835678" cy="2270408"/>
            <a:chOff x="5627411" y="1115452"/>
            <a:chExt cx="3265069" cy="2333026"/>
          </a:xfrm>
        </p:grpSpPr>
        <p:grpSp>
          <p:nvGrpSpPr>
            <p:cNvPr id="36" name="Group 69"/>
            <p:cNvGrpSpPr>
              <a:grpSpLocks noChangeAspect="1"/>
            </p:cNvGrpSpPr>
            <p:nvPr/>
          </p:nvGrpSpPr>
          <p:grpSpPr>
            <a:xfrm>
              <a:off x="6012162" y="1196752"/>
              <a:ext cx="2880000" cy="1943896"/>
              <a:chOff x="5796136" y="331751"/>
              <a:chExt cx="2490910" cy="2451559"/>
            </a:xfrm>
          </p:grpSpPr>
          <p:cxnSp>
            <p:nvCxnSpPr>
              <p:cNvPr id="46" name="Straight Arrow Connector 79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80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Freeform 70"/>
            <p:cNvSpPr/>
            <p:nvPr/>
          </p:nvSpPr>
          <p:spPr>
            <a:xfrm>
              <a:off x="6012164" y="2216460"/>
              <a:ext cx="2879998" cy="56446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71"/>
            <p:cNvSpPr/>
            <p:nvPr/>
          </p:nvSpPr>
          <p:spPr>
            <a:xfrm>
              <a:off x="6012482" y="2228056"/>
              <a:ext cx="2879998" cy="846954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38422 w 2086378"/>
                <a:gd name="connsiteY2" fmla="*/ 4863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  <a:gd name="connsiteX0" fmla="*/ 0 w 2086378"/>
                <a:gd name="connsiteY0" fmla="*/ 0 h 847744"/>
                <a:gd name="connsiteX1" fmla="*/ 347730 w 2086378"/>
                <a:gd name="connsiteY1" fmla="*/ 798490 h 847744"/>
                <a:gd name="connsiteX2" fmla="*/ 638422 w 2086378"/>
                <a:gd name="connsiteY2" fmla="*/ 486356 h 847744"/>
                <a:gd name="connsiteX3" fmla="*/ 875764 w 2086378"/>
                <a:gd name="connsiteY3" fmla="*/ 682580 h 847744"/>
                <a:gd name="connsiteX4" fmla="*/ 1146220 w 2086378"/>
                <a:gd name="connsiteY4" fmla="*/ 38636 h 847744"/>
                <a:gd name="connsiteX5" fmla="*/ 1545465 w 2086378"/>
                <a:gd name="connsiteY5" fmla="*/ 837127 h 847744"/>
                <a:gd name="connsiteX6" fmla="*/ 1922631 w 2086378"/>
                <a:gd name="connsiteY6" fmla="*/ 500129 h 847744"/>
                <a:gd name="connsiteX7" fmla="*/ 2086378 w 2086378"/>
                <a:gd name="connsiteY7" fmla="*/ 540912 h 84774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38422 w 2086378"/>
                <a:gd name="connsiteY2" fmla="*/ 486356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45632 w 2086378"/>
                <a:gd name="connsiteY6" fmla="*/ 487429 h 846954"/>
                <a:gd name="connsiteX7" fmla="*/ 2086378 w 2086378"/>
                <a:gd name="connsiteY7" fmla="*/ 540912 h 84695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38422 w 2086378"/>
                <a:gd name="connsiteY2" fmla="*/ 486356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36432 w 2086378"/>
                <a:gd name="connsiteY6" fmla="*/ 487429 h 846954"/>
                <a:gd name="connsiteX7" fmla="*/ 2086378 w 2086378"/>
                <a:gd name="connsiteY7" fmla="*/ 540912 h 84695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52222 w 2086378"/>
                <a:gd name="connsiteY2" fmla="*/ 483181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36432 w 2086378"/>
                <a:gd name="connsiteY6" fmla="*/ 487429 h 846954"/>
                <a:gd name="connsiteX7" fmla="*/ 2086378 w 2086378"/>
                <a:gd name="connsiteY7" fmla="*/ 540912 h 84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6954">
                  <a:moveTo>
                    <a:pt x="0" y="0"/>
                  </a:moveTo>
                  <a:cubicBezTo>
                    <a:pt x="119130" y="376707"/>
                    <a:pt x="239026" y="717960"/>
                    <a:pt x="347730" y="798490"/>
                  </a:cubicBezTo>
                  <a:cubicBezTo>
                    <a:pt x="456434" y="879020"/>
                    <a:pt x="564216" y="502499"/>
                    <a:pt x="652222" y="483181"/>
                  </a:cubicBezTo>
                  <a:cubicBezTo>
                    <a:pt x="740228" y="463863"/>
                    <a:pt x="793431" y="756671"/>
                    <a:pt x="875764" y="682580"/>
                  </a:cubicBezTo>
                  <a:cubicBezTo>
                    <a:pt x="958097" y="608489"/>
                    <a:pt x="1034603" y="12878"/>
                    <a:pt x="1146220" y="38636"/>
                  </a:cubicBezTo>
                  <a:cubicBezTo>
                    <a:pt x="1257837" y="64394"/>
                    <a:pt x="1413763" y="762328"/>
                    <a:pt x="1545465" y="837127"/>
                  </a:cubicBezTo>
                  <a:cubicBezTo>
                    <a:pt x="1677167" y="911926"/>
                    <a:pt x="1846280" y="536798"/>
                    <a:pt x="1936432" y="487429"/>
                  </a:cubicBezTo>
                  <a:cubicBezTo>
                    <a:pt x="2026584" y="4380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72"/>
            <p:cNvCxnSpPr>
              <a:stCxn id="37" idx="1"/>
              <a:endCxn id="38" idx="1"/>
            </p:cNvCxnSpPr>
            <p:nvPr/>
          </p:nvCxnSpPr>
          <p:spPr>
            <a:xfrm>
              <a:off x="6492164" y="2752457"/>
              <a:ext cx="318" cy="274089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73"/>
            <p:cNvCxnSpPr>
              <a:stCxn id="37" idx="2"/>
              <a:endCxn id="38" idx="2"/>
            </p:cNvCxnSpPr>
            <p:nvPr/>
          </p:nvCxnSpPr>
          <p:spPr>
            <a:xfrm flipH="1">
              <a:off x="6912797" y="2398007"/>
              <a:ext cx="6033" cy="31323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74"/>
            <p:cNvCxnSpPr>
              <a:stCxn id="37" idx="3"/>
              <a:endCxn id="38" idx="3"/>
            </p:cNvCxnSpPr>
            <p:nvPr/>
          </p:nvCxnSpPr>
          <p:spPr>
            <a:xfrm>
              <a:off x="7221053" y="2674651"/>
              <a:ext cx="318" cy="235985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75"/>
            <p:cNvCxnSpPr>
              <a:stCxn id="37" idx="5"/>
              <a:endCxn id="38" idx="5"/>
            </p:cNvCxnSpPr>
            <p:nvPr/>
          </p:nvCxnSpPr>
          <p:spPr>
            <a:xfrm>
              <a:off x="8145496" y="2778393"/>
              <a:ext cx="318" cy="28679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76"/>
            <p:cNvCxnSpPr>
              <a:stCxn id="37" idx="6"/>
              <a:endCxn id="38" idx="6"/>
            </p:cNvCxnSpPr>
            <p:nvPr/>
          </p:nvCxnSpPr>
          <p:spPr>
            <a:xfrm>
              <a:off x="8678828" y="2449878"/>
              <a:ext cx="6669" cy="265607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77"/>
            <p:cNvSpPr txBox="1"/>
            <p:nvPr/>
          </p:nvSpPr>
          <p:spPr>
            <a:xfrm>
              <a:off x="8460432" y="3068960"/>
              <a:ext cx="360040" cy="379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5" name="TextBox 78"/>
            <p:cNvSpPr txBox="1"/>
            <p:nvPr/>
          </p:nvSpPr>
          <p:spPr>
            <a:xfrm>
              <a:off x="5627411" y="1115452"/>
              <a:ext cx="543988" cy="34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cxnSp>
        <p:nvCxnSpPr>
          <p:cNvPr id="48" name="Straight Arrow Connector 83"/>
          <p:cNvCxnSpPr>
            <a:stCxn id="7" idx="5"/>
            <a:endCxn id="9" idx="0"/>
          </p:cNvCxnSpPr>
          <p:nvPr/>
        </p:nvCxnSpPr>
        <p:spPr>
          <a:xfrm>
            <a:off x="2781824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84"/>
          <p:cNvSpPr/>
          <p:nvPr/>
        </p:nvSpPr>
        <p:spPr>
          <a:xfrm>
            <a:off x="3287688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0" name="Oval 85"/>
          <p:cNvSpPr/>
          <p:nvPr/>
        </p:nvSpPr>
        <p:spPr>
          <a:xfrm>
            <a:off x="3863752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x</a:t>
            </a:r>
          </a:p>
        </p:txBody>
      </p:sp>
      <p:cxnSp>
        <p:nvCxnSpPr>
          <p:cNvPr id="51" name="Straight Arrow Connector 87"/>
          <p:cNvCxnSpPr>
            <a:stCxn id="11" idx="3"/>
            <a:endCxn id="49" idx="0"/>
          </p:cNvCxnSpPr>
          <p:nvPr/>
        </p:nvCxnSpPr>
        <p:spPr>
          <a:xfrm flipH="1">
            <a:off x="3539717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89"/>
          <p:cNvCxnSpPr>
            <a:stCxn id="11" idx="5"/>
            <a:endCxn id="50" idx="0"/>
          </p:cNvCxnSpPr>
          <p:nvPr/>
        </p:nvCxnSpPr>
        <p:spPr>
          <a:xfrm>
            <a:off x="4005960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93"/>
              <p:cNvSpPr txBox="1"/>
              <p:nvPr/>
            </p:nvSpPr>
            <p:spPr>
              <a:xfrm>
                <a:off x="7536160" y="2660514"/>
                <a:ext cx="3024336" cy="3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Fitness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/>
                          <m:t>abs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f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xi</m:t>
                        </m:r>
                        <m:r>
                          <m:rPr>
                            <m:nor/>
                          </m:rPr>
                          <a:rPr lang="en-US" dirty="0"/>
                          <m:t>) –</m:t>
                        </m:r>
                        <m:r>
                          <m:rPr>
                            <m:nor/>
                          </m:rPr>
                          <a:rPr lang="en-US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xi</m:t>
                        </m:r>
                        <m:r>
                          <m:rPr>
                            <m:nor/>
                          </m:rPr>
                          <a:rPr lang="en-US" dirty="0"/>
                          <m:t>))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3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2660514"/>
                <a:ext cx="3024336" cy="384657"/>
              </a:xfrm>
              <a:prstGeom prst="rect">
                <a:avLst/>
              </a:prstGeom>
              <a:blipFill>
                <a:blip r:embed="rId3"/>
                <a:stretch>
                  <a:fillRect t="-109375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1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Symbolic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Regression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39616" y="230047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" name="Oval 4"/>
          <p:cNvSpPr/>
          <p:nvPr/>
        </p:nvSpPr>
        <p:spPr>
          <a:xfrm>
            <a:off x="1991544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6" name="Oval 5"/>
          <p:cNvSpPr/>
          <p:nvPr/>
        </p:nvSpPr>
        <p:spPr>
          <a:xfrm>
            <a:off x="163150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7" name="Oval 7"/>
          <p:cNvSpPr/>
          <p:nvPr/>
        </p:nvSpPr>
        <p:spPr>
          <a:xfrm>
            <a:off x="235158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8" name="Oval 8"/>
          <p:cNvSpPr/>
          <p:nvPr/>
        </p:nvSpPr>
        <p:spPr>
          <a:xfrm>
            <a:off x="2063552" y="433155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9" name="Oval 9"/>
          <p:cNvSpPr/>
          <p:nvPr/>
        </p:nvSpPr>
        <p:spPr>
          <a:xfrm>
            <a:off x="2639616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10" name="Oval 11"/>
          <p:cNvSpPr/>
          <p:nvPr/>
        </p:nvSpPr>
        <p:spPr>
          <a:xfrm>
            <a:off x="3215680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3575720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243573" y="2730713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1883533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2421784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20"/>
          <p:cNvCxnSpPr>
            <a:stCxn id="7" idx="3"/>
            <a:endCxn id="8" idx="0"/>
          </p:cNvCxnSpPr>
          <p:nvPr/>
        </p:nvCxnSpPr>
        <p:spPr>
          <a:xfrm flipH="1">
            <a:off x="2315581" y="4098864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069856" y="2730713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3645920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32"/>
          <p:cNvSpPr txBox="1"/>
          <p:nvPr/>
        </p:nvSpPr>
        <p:spPr>
          <a:xfrm>
            <a:off x="4511824" y="240448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 = [0.2 – (x/42)] * </a:t>
            </a:r>
            <a:r>
              <a:rPr lang="en-US" dirty="0" err="1"/>
              <a:t>ln</a:t>
            </a:r>
            <a:r>
              <a:rPr lang="en-US" dirty="0"/>
              <a:t>(x)</a:t>
            </a:r>
          </a:p>
        </p:txBody>
      </p: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1600976" y="5540834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 1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4" name="Oval 35"/>
          <p:cNvSpPr/>
          <p:nvPr/>
        </p:nvSpPr>
        <p:spPr>
          <a:xfrm>
            <a:off x="2351584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40</a:t>
            </a:r>
          </a:p>
        </p:txBody>
      </p:sp>
      <p:sp>
        <p:nvSpPr>
          <p:cNvPr id="25" name="Oval 37"/>
          <p:cNvSpPr/>
          <p:nvPr/>
        </p:nvSpPr>
        <p:spPr>
          <a:xfrm>
            <a:off x="2937764" y="4962006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cxnSp>
        <p:nvCxnSpPr>
          <p:cNvPr id="26" name="Straight Arrow Connector 6"/>
          <p:cNvCxnSpPr>
            <a:stCxn id="9" idx="3"/>
            <a:endCxn id="24" idx="0"/>
          </p:cNvCxnSpPr>
          <p:nvPr/>
        </p:nvCxnSpPr>
        <p:spPr>
          <a:xfrm flipH="1">
            <a:off x="2603613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13"/>
          <p:cNvCxnSpPr>
            <a:stCxn id="9" idx="5"/>
            <a:endCxn id="25" idx="0"/>
          </p:cNvCxnSpPr>
          <p:nvPr/>
        </p:nvCxnSpPr>
        <p:spPr>
          <a:xfrm>
            <a:off x="3069856" y="4746936"/>
            <a:ext cx="119937" cy="21507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6"/>
          <p:cNvGrpSpPr/>
          <p:nvPr/>
        </p:nvGrpSpPr>
        <p:grpSpPr>
          <a:xfrm>
            <a:off x="4511825" y="3496362"/>
            <a:ext cx="2835403" cy="2270408"/>
            <a:chOff x="2816441" y="908720"/>
            <a:chExt cx="2835403" cy="2270408"/>
          </a:xfrm>
        </p:grpSpPr>
        <p:grpSp>
          <p:nvGrpSpPr>
            <p:cNvPr id="29" name="Group 43"/>
            <p:cNvGrpSpPr>
              <a:grpSpLocks noChangeAspect="1"/>
            </p:cNvGrpSpPr>
            <p:nvPr/>
          </p:nvGrpSpPr>
          <p:grpSpPr>
            <a:xfrm>
              <a:off x="3150594" y="987838"/>
              <a:ext cx="2501250" cy="1891722"/>
              <a:chOff x="5796136" y="331751"/>
              <a:chExt cx="2490910" cy="2451559"/>
            </a:xfrm>
          </p:grpSpPr>
          <p:cxnSp>
            <p:nvCxnSpPr>
              <p:cNvPr id="33" name="Straight Arrow Connector 66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67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46"/>
            <p:cNvSpPr/>
            <p:nvPr/>
          </p:nvSpPr>
          <p:spPr>
            <a:xfrm>
              <a:off x="3150596" y="1980177"/>
              <a:ext cx="2501248" cy="54931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5276891" y="2809796"/>
              <a:ext cx="312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2816441" y="908720"/>
              <a:ext cx="472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cxnSp>
        <p:nvCxnSpPr>
          <p:cNvPr id="48" name="Straight Arrow Connector 83"/>
          <p:cNvCxnSpPr>
            <a:stCxn id="7" idx="5"/>
            <a:endCxn id="9" idx="0"/>
          </p:cNvCxnSpPr>
          <p:nvPr/>
        </p:nvCxnSpPr>
        <p:spPr>
          <a:xfrm>
            <a:off x="2781824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84"/>
          <p:cNvSpPr/>
          <p:nvPr/>
        </p:nvSpPr>
        <p:spPr>
          <a:xfrm>
            <a:off x="3287688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0" name="Oval 85"/>
          <p:cNvSpPr/>
          <p:nvPr/>
        </p:nvSpPr>
        <p:spPr>
          <a:xfrm>
            <a:off x="3863752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x</a:t>
            </a:r>
          </a:p>
        </p:txBody>
      </p:sp>
      <p:cxnSp>
        <p:nvCxnSpPr>
          <p:cNvPr id="51" name="Straight Arrow Connector 87"/>
          <p:cNvCxnSpPr>
            <a:stCxn id="11" idx="3"/>
            <a:endCxn id="49" idx="0"/>
          </p:cNvCxnSpPr>
          <p:nvPr/>
        </p:nvCxnSpPr>
        <p:spPr>
          <a:xfrm flipH="1">
            <a:off x="3539717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89"/>
          <p:cNvCxnSpPr>
            <a:stCxn id="11" idx="5"/>
            <a:endCxn id="50" idx="0"/>
          </p:cNvCxnSpPr>
          <p:nvPr/>
        </p:nvCxnSpPr>
        <p:spPr>
          <a:xfrm>
            <a:off x="4005960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61"/>
          <p:cNvSpPr txBox="1"/>
          <p:nvPr/>
        </p:nvSpPr>
        <p:spPr>
          <a:xfrm>
            <a:off x="7494468" y="5546499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 2</a:t>
            </a:r>
          </a:p>
        </p:txBody>
      </p:sp>
      <p:sp>
        <p:nvSpPr>
          <p:cNvPr id="55" name="Oval 3"/>
          <p:cNvSpPr/>
          <p:nvPr/>
        </p:nvSpPr>
        <p:spPr>
          <a:xfrm>
            <a:off x="8740626" y="229903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6" name="Oval 4"/>
          <p:cNvSpPr/>
          <p:nvPr/>
        </p:nvSpPr>
        <p:spPr>
          <a:xfrm>
            <a:off x="9348323" y="318043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57" name="Oval 5"/>
          <p:cNvSpPr/>
          <p:nvPr/>
        </p:nvSpPr>
        <p:spPr>
          <a:xfrm>
            <a:off x="8988283" y="3828504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58" name="Oval 7"/>
          <p:cNvSpPr/>
          <p:nvPr/>
        </p:nvSpPr>
        <p:spPr>
          <a:xfrm>
            <a:off x="9708363" y="3828504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59" name="Oval 8"/>
          <p:cNvSpPr/>
          <p:nvPr/>
        </p:nvSpPr>
        <p:spPr>
          <a:xfrm>
            <a:off x="9420331" y="449143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60" name="Oval 9"/>
          <p:cNvSpPr/>
          <p:nvPr/>
        </p:nvSpPr>
        <p:spPr>
          <a:xfrm>
            <a:off x="10040786" y="44928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42</a:t>
            </a:r>
          </a:p>
        </p:txBody>
      </p:sp>
      <p:sp>
        <p:nvSpPr>
          <p:cNvPr id="61" name="Oval 11"/>
          <p:cNvSpPr/>
          <p:nvPr/>
        </p:nvSpPr>
        <p:spPr>
          <a:xfrm>
            <a:off x="8081414" y="318043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62" name="Oval 12"/>
          <p:cNvSpPr/>
          <p:nvPr/>
        </p:nvSpPr>
        <p:spPr>
          <a:xfrm>
            <a:off x="7743467" y="3827496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cxnSp>
        <p:nvCxnSpPr>
          <p:cNvPr id="63" name="Straight Arrow Connector 14"/>
          <p:cNvCxnSpPr>
            <a:stCxn id="55" idx="5"/>
            <a:endCxn id="56" idx="0"/>
          </p:cNvCxnSpPr>
          <p:nvPr/>
        </p:nvCxnSpPr>
        <p:spPr>
          <a:xfrm>
            <a:off x="9170865" y="2729274"/>
            <a:ext cx="429486" cy="45115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16"/>
          <p:cNvCxnSpPr>
            <a:stCxn id="56" idx="3"/>
          </p:cNvCxnSpPr>
          <p:nvPr/>
        </p:nvCxnSpPr>
        <p:spPr>
          <a:xfrm flipH="1">
            <a:off x="9240312" y="3610672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18"/>
          <p:cNvCxnSpPr>
            <a:stCxn id="56" idx="5"/>
            <a:endCxn id="58" idx="0"/>
          </p:cNvCxnSpPr>
          <p:nvPr/>
        </p:nvCxnSpPr>
        <p:spPr>
          <a:xfrm>
            <a:off x="9778563" y="3610672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20"/>
          <p:cNvCxnSpPr>
            <a:stCxn id="58" idx="3"/>
            <a:endCxn id="59" idx="0"/>
          </p:cNvCxnSpPr>
          <p:nvPr/>
        </p:nvCxnSpPr>
        <p:spPr>
          <a:xfrm flipH="1">
            <a:off x="9672360" y="4258743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24"/>
          <p:cNvCxnSpPr>
            <a:stCxn id="55" idx="3"/>
            <a:endCxn id="61" idx="0"/>
          </p:cNvCxnSpPr>
          <p:nvPr/>
        </p:nvCxnSpPr>
        <p:spPr>
          <a:xfrm flipH="1">
            <a:off x="8333443" y="2729274"/>
            <a:ext cx="481001" cy="45115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28"/>
          <p:cNvCxnSpPr>
            <a:stCxn id="61" idx="3"/>
            <a:endCxn id="62" idx="0"/>
          </p:cNvCxnSpPr>
          <p:nvPr/>
        </p:nvCxnSpPr>
        <p:spPr>
          <a:xfrm flipH="1">
            <a:off x="7995495" y="3610672"/>
            <a:ext cx="159736" cy="216825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83"/>
          <p:cNvCxnSpPr>
            <a:stCxn id="58" idx="5"/>
            <a:endCxn id="60" idx="0"/>
          </p:cNvCxnSpPr>
          <p:nvPr/>
        </p:nvCxnSpPr>
        <p:spPr>
          <a:xfrm>
            <a:off x="10138602" y="4258743"/>
            <a:ext cx="154212" cy="23412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Flèche droite 84"/>
          <p:cNvSpPr/>
          <p:nvPr/>
        </p:nvSpPr>
        <p:spPr>
          <a:xfrm>
            <a:off x="3656642" y="2322077"/>
            <a:ext cx="1034748" cy="4665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èche droite 86"/>
          <p:cNvSpPr/>
          <p:nvPr/>
        </p:nvSpPr>
        <p:spPr>
          <a:xfrm flipH="1">
            <a:off x="7356621" y="2366817"/>
            <a:ext cx="1027582" cy="4665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7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3"/>
          <p:cNvSpPr/>
          <p:nvPr/>
        </p:nvSpPr>
        <p:spPr>
          <a:xfrm>
            <a:off x="2776802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20" name="Oval 4"/>
          <p:cNvSpPr/>
          <p:nvPr/>
        </p:nvSpPr>
        <p:spPr>
          <a:xfrm>
            <a:off x="2128730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21" name="Oval 5"/>
          <p:cNvSpPr/>
          <p:nvPr/>
        </p:nvSpPr>
        <p:spPr>
          <a:xfrm>
            <a:off x="176869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22" name="Oval 7"/>
          <p:cNvSpPr/>
          <p:nvPr/>
        </p:nvSpPr>
        <p:spPr>
          <a:xfrm>
            <a:off x="248877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25" name="Oval 11"/>
          <p:cNvSpPr/>
          <p:nvPr/>
        </p:nvSpPr>
        <p:spPr>
          <a:xfrm>
            <a:off x="3352866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26" name="Oval 12"/>
          <p:cNvSpPr/>
          <p:nvPr/>
        </p:nvSpPr>
        <p:spPr>
          <a:xfrm>
            <a:off x="3712906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27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2380759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6"/>
          <p:cNvCxnSpPr>
            <a:stCxn id="20" idx="3"/>
            <a:endCxn id="21" idx="0"/>
          </p:cNvCxnSpPr>
          <p:nvPr/>
        </p:nvCxnSpPr>
        <p:spPr>
          <a:xfrm flipH="1">
            <a:off x="202071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8"/>
          <p:cNvCxnSpPr>
            <a:stCxn id="20" idx="5"/>
            <a:endCxn id="22" idx="0"/>
          </p:cNvCxnSpPr>
          <p:nvPr/>
        </p:nvCxnSpPr>
        <p:spPr>
          <a:xfrm>
            <a:off x="2558970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>
            <a:stCxn id="19" idx="5"/>
            <a:endCxn id="25" idx="0"/>
          </p:cNvCxnSpPr>
          <p:nvPr/>
        </p:nvCxnSpPr>
        <p:spPr>
          <a:xfrm>
            <a:off x="3207042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5" idx="5"/>
            <a:endCxn id="26" idx="0"/>
          </p:cNvCxnSpPr>
          <p:nvPr/>
        </p:nvCxnSpPr>
        <p:spPr>
          <a:xfrm>
            <a:off x="3783106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84"/>
          <p:cNvSpPr/>
          <p:nvPr/>
        </p:nvSpPr>
        <p:spPr>
          <a:xfrm>
            <a:off x="3424874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39" name="Oval 85"/>
          <p:cNvSpPr/>
          <p:nvPr/>
        </p:nvSpPr>
        <p:spPr>
          <a:xfrm>
            <a:off x="4000938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y</a:t>
            </a:r>
          </a:p>
        </p:txBody>
      </p:sp>
      <p:cxnSp>
        <p:nvCxnSpPr>
          <p:cNvPr id="40" name="Straight Arrow Connector 87"/>
          <p:cNvCxnSpPr>
            <a:stCxn id="26" idx="3"/>
            <a:endCxn id="38" idx="0"/>
          </p:cNvCxnSpPr>
          <p:nvPr/>
        </p:nvCxnSpPr>
        <p:spPr>
          <a:xfrm flipH="1">
            <a:off x="3676903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89"/>
          <p:cNvCxnSpPr>
            <a:stCxn id="26" idx="5"/>
            <a:endCxn id="39" idx="0"/>
          </p:cNvCxnSpPr>
          <p:nvPr/>
        </p:nvCxnSpPr>
        <p:spPr>
          <a:xfrm>
            <a:off x="414314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+, -, *, /, ln…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reals, </a:t>
            </a:r>
            <a:r>
              <a:rPr lang="en-US" sz="3200" dirty="0" err="1"/>
              <a:t>ints</a:t>
            </a:r>
            <a:r>
              <a:rPr lang="en-US" sz="3200" dirty="0"/>
              <a:t>, </a:t>
            </a:r>
            <a:r>
              <a:rPr lang="en-US" sz="3200" dirty="0" err="1"/>
              <a:t>vars</a:t>
            </a:r>
            <a:r>
              <a:rPr lang="en-US" sz="3200" dirty="0"/>
              <a:t>, …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⁡(10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3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54" name="Oval 3"/>
          <p:cNvSpPr/>
          <p:nvPr/>
        </p:nvSpPr>
        <p:spPr>
          <a:xfrm>
            <a:off x="2784835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5" name="Oval 4"/>
          <p:cNvSpPr/>
          <p:nvPr/>
        </p:nvSpPr>
        <p:spPr>
          <a:xfrm>
            <a:off x="2136763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56" name="Oval 5"/>
          <p:cNvSpPr/>
          <p:nvPr/>
        </p:nvSpPr>
        <p:spPr>
          <a:xfrm>
            <a:off x="1776723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57" name="Oval 7"/>
          <p:cNvSpPr/>
          <p:nvPr/>
        </p:nvSpPr>
        <p:spPr>
          <a:xfrm>
            <a:off x="2496803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8" name="Oval 11"/>
          <p:cNvSpPr/>
          <p:nvPr/>
        </p:nvSpPr>
        <p:spPr>
          <a:xfrm>
            <a:off x="3360899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59" name="Oval 12"/>
          <p:cNvSpPr/>
          <p:nvPr/>
        </p:nvSpPr>
        <p:spPr>
          <a:xfrm>
            <a:off x="3720939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60" name="Straight Arrow Connector 14"/>
          <p:cNvCxnSpPr>
            <a:stCxn id="54" idx="3"/>
            <a:endCxn id="55" idx="0"/>
          </p:cNvCxnSpPr>
          <p:nvPr/>
        </p:nvCxnSpPr>
        <p:spPr>
          <a:xfrm flipH="1">
            <a:off x="2388792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16"/>
          <p:cNvCxnSpPr>
            <a:stCxn id="55" idx="3"/>
            <a:endCxn id="56" idx="0"/>
          </p:cNvCxnSpPr>
          <p:nvPr/>
        </p:nvCxnSpPr>
        <p:spPr>
          <a:xfrm flipH="1">
            <a:off x="2028752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18"/>
          <p:cNvCxnSpPr>
            <a:stCxn id="55" idx="5"/>
            <a:endCxn id="57" idx="0"/>
          </p:cNvCxnSpPr>
          <p:nvPr/>
        </p:nvCxnSpPr>
        <p:spPr>
          <a:xfrm>
            <a:off x="2567003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24"/>
          <p:cNvCxnSpPr>
            <a:stCxn id="54" idx="5"/>
            <a:endCxn id="58" idx="0"/>
          </p:cNvCxnSpPr>
          <p:nvPr/>
        </p:nvCxnSpPr>
        <p:spPr>
          <a:xfrm>
            <a:off x="3215075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8" idx="5"/>
            <a:endCxn id="59" idx="0"/>
          </p:cNvCxnSpPr>
          <p:nvPr/>
        </p:nvCxnSpPr>
        <p:spPr>
          <a:xfrm>
            <a:off x="379113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84"/>
          <p:cNvSpPr/>
          <p:nvPr/>
        </p:nvSpPr>
        <p:spPr>
          <a:xfrm>
            <a:off x="3432907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66" name="Oval 85"/>
          <p:cNvSpPr/>
          <p:nvPr/>
        </p:nvSpPr>
        <p:spPr>
          <a:xfrm>
            <a:off x="4008971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7" name="Straight Arrow Connector 87"/>
          <p:cNvCxnSpPr>
            <a:stCxn id="59" idx="3"/>
            <a:endCxn id="65" idx="0"/>
          </p:cNvCxnSpPr>
          <p:nvPr/>
        </p:nvCxnSpPr>
        <p:spPr>
          <a:xfrm flipH="1">
            <a:off x="368493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9"/>
          <p:cNvCxnSpPr>
            <a:stCxn id="59" idx="5"/>
            <a:endCxn id="66" idx="0"/>
          </p:cNvCxnSpPr>
          <p:nvPr/>
        </p:nvCxnSpPr>
        <p:spPr>
          <a:xfrm>
            <a:off x="4151179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</a:t>
            </a:r>
            <a:r>
              <a:rPr lang="el-GR" sz="3200" dirty="0">
                <a:solidFill>
                  <a:schemeClr val="tx1"/>
                </a:solidFill>
              </a:rPr>
              <a:t>α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γ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ζ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λ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π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ς</a:t>
            </a:r>
            <a:r>
              <a:rPr lang="en-US" sz="3200" dirty="0">
                <a:solidFill>
                  <a:schemeClr val="tx1"/>
                </a:solidFill>
              </a:rPr>
              <a:t>, 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</a:t>
            </a:r>
            <a:r>
              <a:rPr lang="el-GR" sz="3200" dirty="0"/>
              <a:t>δ</a:t>
            </a:r>
            <a:r>
              <a:rPr lang="en-US" sz="3200" dirty="0"/>
              <a:t>, </a:t>
            </a:r>
            <a:r>
              <a:rPr lang="el-GR" sz="3200" dirty="0"/>
              <a:t>ε</a:t>
            </a:r>
            <a:r>
              <a:rPr lang="en-US" sz="3200" dirty="0"/>
              <a:t>, </a:t>
            </a:r>
            <a:r>
              <a:rPr lang="el-GR" sz="3200" dirty="0"/>
              <a:t>η</a:t>
            </a:r>
            <a:r>
              <a:rPr lang="en-US" sz="3200" dirty="0"/>
              <a:t>, </a:t>
            </a:r>
            <a:r>
              <a:rPr lang="el-GR" sz="3200" dirty="0"/>
              <a:t>θ</a:t>
            </a:r>
            <a:r>
              <a:rPr lang="en-US" sz="3200" dirty="0"/>
              <a:t>, </a:t>
            </a:r>
            <a:r>
              <a:rPr lang="el-GR" sz="3200" dirty="0"/>
              <a:t>ρ</a:t>
            </a:r>
            <a:r>
              <a:rPr lang="en-US" sz="3200" dirty="0"/>
              <a:t>, </a:t>
            </a:r>
            <a:r>
              <a:rPr lang="el-GR" sz="3200" dirty="0"/>
              <a:t>σ</a:t>
            </a:r>
            <a:r>
              <a:rPr lang="en-US" sz="3200" dirty="0"/>
              <a:t>, </a:t>
            </a:r>
            <a:r>
              <a:rPr lang="el-GR" sz="3200" dirty="0"/>
              <a:t>τ</a:t>
            </a:r>
            <a:r>
              <a:rPr lang="en-US" sz="3200" dirty="0"/>
              <a:t>, …</a:t>
            </a:r>
            <a:endParaRPr lang="el-GR" sz="3200" dirty="0"/>
          </a:p>
          <a:p>
            <a:r>
              <a:rPr lang="en-US" sz="32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798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1423</Words>
  <Application>Microsoft Office PowerPoint</Application>
  <PresentationFormat>Grand écran</PresentationFormat>
  <Paragraphs>337</Paragraphs>
  <Slides>35</Slides>
  <Notes>12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Raleway</vt:lpstr>
      <vt:lpstr>Thème Office</vt:lpstr>
      <vt:lpstr>Optimizing complex structures</vt:lpstr>
      <vt:lpstr>Outline</vt:lpstr>
      <vt:lpstr>Genetic Programming</vt:lpstr>
      <vt:lpstr>Genetic Programming</vt:lpstr>
      <vt:lpstr>Genetic Programming</vt:lpstr>
      <vt:lpstr>Symbolic Regression</vt:lpstr>
      <vt:lpstr>Symbolic Regression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Linear Genetic Programming</vt:lpstr>
      <vt:lpstr>Linear Genetic Programming</vt:lpstr>
      <vt:lpstr>Example: Evolving AIs</vt:lpstr>
      <vt:lpstr>Example: Genetic Improvement</vt:lpstr>
      <vt:lpstr>Example: Genetic Improvement</vt:lpstr>
      <vt:lpstr>Example: ?</vt:lpstr>
      <vt:lpstr>Example: Antennas</vt:lpstr>
      <vt:lpstr>Example: Robot Movement</vt:lpstr>
      <vt:lpstr>Example: Soft Robot Movement</vt:lpstr>
      <vt:lpstr>Genetic Programming vs Generative NNs?</vt:lpstr>
      <vt:lpstr>Questions?</vt:lpstr>
      <vt:lpstr>Complex Example: GP+diversity+coevolution</vt:lpstr>
      <vt:lpstr>Evolving ML Workflows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59</cp:revision>
  <dcterms:created xsi:type="dcterms:W3CDTF">2020-06-05T13:14:31Z</dcterms:created>
  <dcterms:modified xsi:type="dcterms:W3CDTF">2023-07-09T17:42:09Z</dcterms:modified>
</cp:coreProperties>
</file>